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8"/>
  </p:notesMasterIdLst>
  <p:sldIdLst>
    <p:sldId id="257" r:id="rId2"/>
    <p:sldId id="260" r:id="rId3"/>
    <p:sldId id="264" r:id="rId4"/>
    <p:sldId id="261" r:id="rId5"/>
    <p:sldId id="262" r:id="rId6"/>
    <p:sldId id="265" r:id="rId7"/>
    <p:sldId id="263" r:id="rId8"/>
    <p:sldId id="266" r:id="rId9"/>
    <p:sldId id="268" r:id="rId10"/>
    <p:sldId id="267" r:id="rId11"/>
    <p:sldId id="269" r:id="rId12"/>
    <p:sldId id="270" r:id="rId13"/>
    <p:sldId id="272" r:id="rId14"/>
    <p:sldId id="271" r:id="rId15"/>
    <p:sldId id="273" r:id="rId16"/>
    <p:sldId id="278" r:id="rId17"/>
    <p:sldId id="274" r:id="rId18"/>
    <p:sldId id="275" r:id="rId19"/>
    <p:sldId id="276" r:id="rId20"/>
    <p:sldId id="279" r:id="rId21"/>
    <p:sldId id="280" r:id="rId22"/>
    <p:sldId id="281" r:id="rId23"/>
    <p:sldId id="282" r:id="rId24"/>
    <p:sldId id="283" r:id="rId25"/>
    <p:sldId id="284" r:id="rId26"/>
    <p:sldId id="285" r:id="rId27"/>
    <p:sldId id="286" r:id="rId28"/>
    <p:sldId id="288" r:id="rId29"/>
    <p:sldId id="287" r:id="rId30"/>
    <p:sldId id="289" r:id="rId31"/>
    <p:sldId id="290" r:id="rId32"/>
    <p:sldId id="291" r:id="rId33"/>
    <p:sldId id="292" r:id="rId34"/>
    <p:sldId id="293" r:id="rId35"/>
    <p:sldId id="294" r:id="rId36"/>
    <p:sldId id="295" r:id="rId37"/>
    <p:sldId id="296" r:id="rId38"/>
    <p:sldId id="297" r:id="rId39"/>
    <p:sldId id="298" r:id="rId40"/>
    <p:sldId id="299" r:id="rId41"/>
    <p:sldId id="300" r:id="rId42"/>
    <p:sldId id="301" r:id="rId43"/>
    <p:sldId id="302" r:id="rId44"/>
    <p:sldId id="303" r:id="rId45"/>
    <p:sldId id="304" r:id="rId46"/>
    <p:sldId id="305" r:id="rId47"/>
    <p:sldId id="306" r:id="rId48"/>
    <p:sldId id="307" r:id="rId49"/>
    <p:sldId id="309" r:id="rId50"/>
    <p:sldId id="308" r:id="rId51"/>
    <p:sldId id="310" r:id="rId52"/>
    <p:sldId id="311" r:id="rId53"/>
    <p:sldId id="312" r:id="rId54"/>
    <p:sldId id="313" r:id="rId55"/>
    <p:sldId id="316" r:id="rId56"/>
    <p:sldId id="317" r:id="rId57"/>
    <p:sldId id="318" r:id="rId58"/>
    <p:sldId id="319" r:id="rId59"/>
    <p:sldId id="320" r:id="rId60"/>
    <p:sldId id="321" r:id="rId61"/>
    <p:sldId id="314" r:id="rId62"/>
    <p:sldId id="315" r:id="rId63"/>
    <p:sldId id="322" r:id="rId64"/>
    <p:sldId id="323" r:id="rId65"/>
    <p:sldId id="324" r:id="rId66"/>
    <p:sldId id="325" r:id="rId6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32" autoAdjust="0"/>
    <p:restoredTop sz="83142" autoAdjust="0"/>
  </p:normalViewPr>
  <p:slideViewPr>
    <p:cSldViewPr snapToGrid="0">
      <p:cViewPr varScale="1">
        <p:scale>
          <a:sx n="68" d="100"/>
          <a:sy n="68" d="100"/>
        </p:scale>
        <p:origin x="12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778F7F-5DD7-4256-8BAC-652F444BE6B2}" type="datetimeFigureOut">
              <a:rPr lang="en-US" smtClean="0"/>
              <a:t>9/15/2025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7E81D8-84F7-49E5-9698-06905D5676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7895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64D17B-962B-4E59-9E01-958379DBCFD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2916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7E81D8-84F7-49E5-9698-06905D5676C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3697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7E81D8-84F7-49E5-9698-06905D5676C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6262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7E81D8-84F7-49E5-9698-06905D5676C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4978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7E81D8-84F7-49E5-9698-06905D5676C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1214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7E81D8-84F7-49E5-9698-06905D5676C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0657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7E81D8-84F7-49E5-9698-06905D5676C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0285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7E81D8-84F7-49E5-9698-06905D5676C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1798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7E81D8-84F7-49E5-9698-06905D5676C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45942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7E81D8-84F7-49E5-9698-06905D5676C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48120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7E81D8-84F7-49E5-9698-06905D5676C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5951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64D17B-962B-4E59-9E01-958379DBCFD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07513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7E81D8-84F7-49E5-9698-06905D5676C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438073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7E81D8-84F7-49E5-9698-06905D5676C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043321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7E81D8-84F7-49E5-9698-06905D5676C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24449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7E81D8-84F7-49E5-9698-06905D5676C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95830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7E81D8-84F7-49E5-9698-06905D5676C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7909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7E81D8-84F7-49E5-9698-06905D5676C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30916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7E81D8-84F7-49E5-9698-06905D5676C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20423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7E81D8-84F7-49E5-9698-06905D5676C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92051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7E81D8-84F7-49E5-9698-06905D5676C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56141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7E81D8-84F7-49E5-9698-06905D5676CB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6107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7E81D8-84F7-49E5-9698-06905D5676C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24038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7E81D8-84F7-49E5-9698-06905D5676CB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76753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7E81D8-84F7-49E5-9698-06905D5676C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50506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7E81D8-84F7-49E5-9698-06905D5676CB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18405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7E81D8-84F7-49E5-9698-06905D5676CB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7518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7E81D8-84F7-49E5-9698-06905D5676CB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34574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7E81D8-84F7-49E5-9698-06905D5676CB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32376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7E81D8-84F7-49E5-9698-06905D5676CB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43371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7E81D8-84F7-49E5-9698-06905D5676CB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1231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7E81D8-84F7-49E5-9698-06905D5676CB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88531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7E81D8-84F7-49E5-9698-06905D5676CB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1089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7E81D8-84F7-49E5-9698-06905D5676C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35625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7E81D8-84F7-49E5-9698-06905D5676CB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09678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7E81D8-84F7-49E5-9698-06905D5676CB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58963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7E81D8-84F7-49E5-9698-06905D5676CB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49825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7E81D8-84F7-49E5-9698-06905D5676CB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58249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7E81D8-84F7-49E5-9698-06905D5676CB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45872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7E81D8-84F7-49E5-9698-06905D5676CB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5863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7E81D8-84F7-49E5-9698-06905D5676CB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19277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7E81D8-84F7-49E5-9698-06905D5676CB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43632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7E81D8-84F7-49E5-9698-06905D5676CB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32683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7E81D8-84F7-49E5-9698-06905D5676CB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1248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7E81D8-84F7-49E5-9698-06905D5676C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41256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7E81D8-84F7-49E5-9698-06905D5676CB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07909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7E81D8-84F7-49E5-9698-06905D5676CB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41543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7E81D8-84F7-49E5-9698-06905D5676CB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94127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7E81D8-84F7-49E5-9698-06905D5676CB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2579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7E81D8-84F7-49E5-9698-06905D5676CB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68653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7E81D8-84F7-49E5-9698-06905D5676CB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93630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7E81D8-84F7-49E5-9698-06905D5676CB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69800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7E81D8-84F7-49E5-9698-06905D5676CB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52974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7E81D8-84F7-49E5-9698-06905D5676CB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86092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7E81D8-84F7-49E5-9698-06905D5676CB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5273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7E81D8-84F7-49E5-9698-06905D5676C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80201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7E81D8-84F7-49E5-9698-06905D5676CB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21956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7E81D8-84F7-49E5-9698-06905D5676CB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49687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7E81D8-84F7-49E5-9698-06905D5676CB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83514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7E81D8-84F7-49E5-9698-06905D5676CB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611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7E81D8-84F7-49E5-9698-06905D5676C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9332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7E81D8-84F7-49E5-9698-06905D5676C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6343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7E81D8-84F7-49E5-9698-06905D5676C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5649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217638-E1D3-0E4F-F7F5-D56E75D6EE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10AC02-8D39-6683-7E38-CD70471D63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32FFFF-83FB-AF4B-E347-9EED98A408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F9D63D-9598-46A1-AF8A-9F49D69C7CBB}" type="datetime1">
              <a:rPr lang="en-US" smtClean="0"/>
              <a:t>9/15/2025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A39D4E-1AFC-269C-3F21-E94FBCFC58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D1D46D-244B-E22A-DAD4-5C451760B2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CB189-6CDD-4BF5-AAD2-95E521E212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933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378D1-DB3F-4EF9-F495-E6880FB1E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0DFF15F-5200-2458-0898-C50F33124D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595BC6-4864-8F5B-41E1-A3738A3B21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C7FA6-5386-45BD-8956-7FF53C10E998}" type="datetime1">
              <a:rPr lang="en-US" smtClean="0"/>
              <a:t>9/15/2025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8A498D-259C-D45B-4242-98D7D9E328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8B6B81-AFBB-CA7B-17DE-1AED9E7E32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CB189-6CDD-4BF5-AAD2-95E521E212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7304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4E44149-A34E-47A5-AB45-E7CA48D2C1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C7777D-5B8E-726E-9CD7-9366C055D9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4CB998-F30A-062E-B4D4-95DD51A04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F9D3CC-9005-4D4E-AD43-F1879A5D7A09}" type="datetime1">
              <a:rPr lang="en-US" smtClean="0"/>
              <a:t>9/15/2025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CAA440-0092-41EA-D81B-337604612E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5A30E1-40AA-54C7-4853-5105B5D9FB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CB189-6CDD-4BF5-AAD2-95E521E212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83417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B0F182-5FE7-152B-2DB2-CB8DB10CB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38C97D-2882-3497-30EB-0372851B96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55FCC6-2F62-C99E-0CF9-52CD377161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F604BE-1D13-40AE-84F6-8D7B68651FF2}" type="datetime1">
              <a:rPr lang="en-US" smtClean="0"/>
              <a:t>9/15/2025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B84EBD-1054-D079-4A32-9861E04F32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6DAE4C-011F-88E4-0615-9BFED97C5A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CB189-6CDD-4BF5-AAD2-95E521E212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2165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D9527A-9A4C-DF80-7834-A8727C438A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C355FE-34C9-AD4C-E513-EFC409A6C5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D32CE1-74BA-7F13-447E-0B036D556D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D396D-EB90-405A-8B7F-DB1BF35F8A91}" type="datetime1">
              <a:rPr lang="en-US" smtClean="0"/>
              <a:t>9/15/2025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5EBFA6-F5D8-27E7-ACB1-9FBCABA269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BB1311-BBB9-3413-2AB0-D3EE343AF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CB189-6CDD-4BF5-AAD2-95E521E212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9746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F00B5-E3F3-BD42-888A-E20B9F3659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8C9342-7B7C-3181-8496-8F22AE1BA12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3F0D35-EE7C-985F-9DA1-A8B939FA63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CB479C-5563-9213-FDBA-0BD0D43460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33E44-6982-48C1-B0C7-06FCA0CF4386}" type="datetime1">
              <a:rPr lang="en-US" smtClean="0"/>
              <a:t>9/15/2025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812E59-738E-5B38-8955-202277F0C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129761-2D2F-0FFA-2EF8-B697ECB89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CB189-6CDD-4BF5-AAD2-95E521E212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008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F4435-DFB5-58DE-2A91-00C8BC8946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B9D3B9-93A4-2AF9-DA57-9515854FF5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3ECF9E-BB22-0825-1776-FA6592E1C6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EC46F38-7285-08FB-D72A-39476CDC25C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8ACBCB9-C57E-FE92-BC01-2545BB7CE0D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9E5B8CE-4367-A275-FAF7-5D368054C5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6779B-281F-4C1C-9E95-578E215B2B43}" type="datetime1">
              <a:rPr lang="en-US" smtClean="0"/>
              <a:t>9/15/2025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DB74E01-5E63-13AE-EF4B-428D0597C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DB153B2-772E-9497-36F5-39F6BD3A6C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CB189-6CDD-4BF5-AAD2-95E521E212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6869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5BCD9-848C-0935-864C-EE79D02F8C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F4EE25C-698D-8F3B-0AFF-5A6B5ECB85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5CEF3-A20D-48E8-B581-882EB8EF5B64}" type="datetime1">
              <a:rPr lang="en-US" smtClean="0"/>
              <a:t>9/15/2025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81CCA0-16CB-AB0C-B761-CFDBFE568B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EBBA31-1A09-697C-8AB6-E49704D44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CB189-6CDD-4BF5-AAD2-95E521E212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3491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CFC40A4-DD30-0B00-A816-80B9F0B594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C0B1CE-AC7A-42A2-B780-A692CA413A4B}" type="datetime1">
              <a:rPr lang="en-US" smtClean="0"/>
              <a:t>9/15/2025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CE4D278-C89E-8A4F-9989-0C5488319A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C05644-E5CF-243D-02F0-15B7D9987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CB189-6CDD-4BF5-AAD2-95E521E212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1989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832B2F-473D-F846-3903-235499191F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1CA3B8-1B23-972F-130E-B22009CAF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97E9CD-E62E-64BA-D5B7-FFC9697579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2F722A-07CA-F5F9-59EA-5D2219E9AC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038C2-BF82-46E2-A2D2-5D421154FAD1}" type="datetime1">
              <a:rPr lang="en-US" smtClean="0"/>
              <a:t>9/15/2025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E11DB5-CC66-FF21-5119-2D540C1623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90F066-0A03-D2AC-0B93-BE188256D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CB189-6CDD-4BF5-AAD2-95E521E212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8601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44166F-0E4E-8B15-3AE7-6B032F8DF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ED31E47-3F3D-CEF9-7A79-651D3FC06A8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6CC8D0-09A9-DECC-E03F-0576F3640E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DEBF10-1010-5172-61A1-A74E2117B4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3F013-0E45-43CE-AEF4-C2B474400FA4}" type="datetime1">
              <a:rPr lang="en-US" smtClean="0"/>
              <a:t>9/15/2025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783CB6-7192-8D80-90E3-666EBDA8A6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338A39-9A91-8712-508A-A87E2B84E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CB189-6CDD-4BF5-AAD2-95E521E212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5550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712F75A-47BF-0C09-387A-72CB8B913B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66A1F6-2CE5-CECE-718D-19535DB59A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4238DF-65D6-36A5-66E8-CE473DC984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2F94E1-2BAB-4E5E-AA6D-39186FFD56DB}" type="datetime1">
              <a:rPr lang="en-US" smtClean="0"/>
              <a:t>9/15/2025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971A97-5283-ACB9-3D51-116841E1BB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AD2F67-7F11-8F6F-F3B9-2D9E005921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BCB189-6CDD-4BF5-AAD2-95E521E212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5588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mp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mp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mp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mp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mp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236FA8-2F1A-9933-A734-B3F72A495B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5618" y="2235200"/>
            <a:ext cx="10800763" cy="238760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B0F0"/>
                </a:solidFill>
                <a:ea typeface="Noto Sans" pitchFamily="34" charset="-122"/>
                <a:cs typeface="Noto Sans" pitchFamily="34" charset="-120"/>
              </a:rPr>
              <a:t>AI Security Aspects Across the AI Lifecycle</a:t>
            </a:r>
            <a:br>
              <a:rPr lang="en-US" dirty="0"/>
            </a:b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8DA755-E3A3-FA92-BA69-6D6D17A84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EA613-9BC2-464A-A1FD-61CA236DA330}" type="slidenum">
              <a:rPr lang="en-US" smtClean="0"/>
              <a:t>1</a:t>
            </a:fld>
            <a:endParaRPr lang="en-US"/>
          </a:p>
        </p:txBody>
      </p:sp>
      <p:pic>
        <p:nvPicPr>
          <p:cNvPr id="8" name="Picture 7" descr="Lebanese University Faculty Of Engineering Branch I">
            <a:extLst>
              <a:ext uri="{FF2B5EF4-FFF2-40B4-BE49-F238E27FC236}">
                <a16:creationId xmlns:a16="http://schemas.microsoft.com/office/drawing/2014/main" id="{0DEB12F2-C79A-1944-E679-204840A34AB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91381" cy="10913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824E621-A6E0-F38E-DB6B-0C8D637F26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40065" y="16022"/>
            <a:ext cx="1358610" cy="1358610"/>
          </a:xfrm>
          <a:prstGeom prst="rect">
            <a:avLst/>
          </a:prstGeom>
        </p:spPr>
      </p:pic>
      <p:sp>
        <p:nvSpPr>
          <p:cNvPr id="7" name="Subtitle 6">
            <a:extLst>
              <a:ext uri="{FF2B5EF4-FFF2-40B4-BE49-F238E27FC236}">
                <a16:creationId xmlns:a16="http://schemas.microsoft.com/office/drawing/2014/main" id="{9F793A3E-C8ED-BB26-BBA3-8B3D05C4FE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59106" y="4143691"/>
            <a:ext cx="9144000" cy="1655762"/>
          </a:xfrm>
        </p:spPr>
        <p:txBody>
          <a:bodyPr/>
          <a:lstStyle/>
          <a:p>
            <a:r>
              <a:rPr lang="en-US" dirty="0">
                <a:ea typeface="Noto Sans" pitchFamily="34" charset="-122"/>
                <a:cs typeface="Noto Sans" pitchFamily="34" charset="-120"/>
              </a:rPr>
              <a:t>Understanding Security Impacts and Mitigation Strategies</a:t>
            </a:r>
          </a:p>
          <a:p>
            <a:r>
              <a:rPr lang="en-US" dirty="0"/>
              <a:t>Presented by : Reem AL-ZOUHBY</a:t>
            </a:r>
          </a:p>
          <a:p>
            <a:r>
              <a:rPr lang="en-US" dirty="0">
                <a:ea typeface="Noto Sans" pitchFamily="34" charset="-122"/>
                <a:cs typeface="Noto Sans" pitchFamily="34" charset="-120"/>
              </a:rPr>
              <a:t>July 28, 2025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44399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76306A-CC9B-7E83-C3B8-D4F66210F9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471" y="925973"/>
            <a:ext cx="10515600" cy="4351338"/>
          </a:xfrm>
        </p:spPr>
        <p:txBody>
          <a:bodyPr/>
          <a:lstStyle/>
          <a:p>
            <a:r>
              <a:rPr lang="en-US"/>
              <a:t>A structured process guiding the development, deployment, and maintenance of AI systems.</a:t>
            </a:r>
          </a:p>
          <a:p>
            <a:r>
              <a:rPr lang="en-US"/>
              <a:t>Begins with problem identification → ends with updates and monitoring.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F9FB14-9993-2EDC-2659-80E953E33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CB189-6CDD-4BF5-AAD2-95E521E21253}" type="slidenum">
              <a:rPr lang="en-US" smtClean="0"/>
              <a:t>10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7C8F74-A2D1-D683-F520-03B0ABC1EF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929" y="2687866"/>
            <a:ext cx="9666345" cy="3774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9675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00394-769C-0253-9AC9-3DDD4A3BF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Do We Need a Development Lifecycle?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39756D-81BB-4076-6BCC-2455E3CA7A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CB189-6CDD-4BF5-AAD2-95E521E21253}" type="slidenum">
              <a:rPr lang="en-US" smtClean="0"/>
              <a:t>11</a:t>
            </a:fld>
            <a:endParaRPr lang="en-US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66DA6F52-1494-9F0C-6EE6-787F66AFF945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61220" y="1825927"/>
            <a:ext cx="10515600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To ensure AI systems are reliable, safe, and ethical.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Prevent failures, bias, and legal violations (e.g., GDPR, ISO 27001).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Organize the development process step by step: plan → build → deploy → monitor → improve.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Enables teams to collaborate and deliver trustworthy solutions.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F19D906-1474-13E4-F977-FC04190523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6816" y="3111362"/>
            <a:ext cx="2321448" cy="3244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9030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7DB18D-B8CA-EBE4-42F6-807D5E373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Key players in AI life cycle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804E97-587B-EB8B-C720-CFBFA615ED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Stakeholders:</a:t>
            </a:r>
          </a:p>
          <a:p>
            <a:r>
              <a:rPr lang="en-US"/>
              <a:t>Business Leaders → define goals &amp; align with strategy</a:t>
            </a:r>
          </a:p>
          <a:p>
            <a:r>
              <a:rPr lang="en-US"/>
              <a:t>Data Scientists &amp; Engineers → build &amp; train models</a:t>
            </a:r>
          </a:p>
          <a:p>
            <a:r>
              <a:rPr lang="en-US"/>
              <a:t>Domain Experts → ensure relevance to real problems</a:t>
            </a:r>
          </a:p>
          <a:p>
            <a:r>
              <a:rPr lang="en-US"/>
              <a:t>IT &amp; Ops Teams → deploy and integrate systems</a:t>
            </a:r>
          </a:p>
          <a:p>
            <a:r>
              <a:rPr lang="en-US"/>
              <a:t>End-Users → provide feedback for continuous improvement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1CE717-F1FD-7718-03C0-69AA716F54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CB189-6CDD-4BF5-AAD2-95E521E2125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9258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1216C4-559F-8EF6-127A-80199C2582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05B3F-F405-9E2E-DDFC-A53B9F234D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CB189-6CDD-4BF5-AAD2-95E521E21253}" type="slidenum">
              <a:rPr lang="en-US" smtClean="0"/>
              <a:t>13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51E0F2-20D1-292C-6AD1-C61E300C3610}"/>
              </a:ext>
            </a:extLst>
          </p:cNvPr>
          <p:cNvSpPr txBox="1"/>
          <p:nvPr/>
        </p:nvSpPr>
        <p:spPr>
          <a:xfrm>
            <a:off x="1725561" y="4486708"/>
            <a:ext cx="94979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/>
              <a:t>Think Like a Hacker, Build Like an Engineer: Securing the AI Lifecycle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342C93-4AA2-8A4D-53AA-3F626E4B8A23}"/>
              </a:ext>
            </a:extLst>
          </p:cNvPr>
          <p:cNvSpPr txBox="1"/>
          <p:nvPr/>
        </p:nvSpPr>
        <p:spPr>
          <a:xfrm>
            <a:off x="3206184" y="5331036"/>
            <a:ext cx="623538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>
                <a:solidFill>
                  <a:srgbClr val="00B0F0"/>
                </a:solidFill>
              </a:rPr>
              <a:t>We’ll now walk through each phase of the AI development lifecycle, identifying security risks and how to mitigate them.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E66E94-D706-8C58-1C6E-00AB4E0638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1104" y="511301"/>
            <a:ext cx="7809792" cy="3629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7098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2EFAED-4D6F-44FD-0959-26A71F2616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27F96D-4CB8-9373-62CE-BCEC6A715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CB189-6CDD-4BF5-AAD2-95E521E21253}" type="slidenum">
              <a:rPr lang="en-US" smtClean="0"/>
              <a:t>14</a:t>
            </a:fld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FE80CDF-FDE3-1ADB-14D6-1D08B16620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309" y="995197"/>
            <a:ext cx="8459381" cy="457263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7203B14-2241-3242-0B67-9E13DA3F9CB9}"/>
              </a:ext>
            </a:extLst>
          </p:cNvPr>
          <p:cNvSpPr txBox="1"/>
          <p:nvPr/>
        </p:nvSpPr>
        <p:spPr>
          <a:xfrm>
            <a:off x="3285203" y="5675732"/>
            <a:ext cx="6098458" cy="2863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  <a:buNone/>
            </a:pPr>
            <a:r>
              <a:rPr lang="en-US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https://www.fda.gov/media/180310/download</a:t>
            </a:r>
          </a:p>
        </p:txBody>
      </p:sp>
    </p:spTree>
    <p:extLst>
      <p:ext uri="{BB962C8B-B14F-4D97-AF65-F5344CB8AC3E}">
        <p14:creationId xmlns:p14="http://schemas.microsoft.com/office/powerpoint/2010/main" val="10318277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0E3C1-0927-6DF1-48A0-BF706B9F5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Phase 1: Planning &amp;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8186A3-06A9-2161-2825-99E2F884E8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The planning phase defines the foundation for the entire AI system. It includes:</a:t>
            </a:r>
          </a:p>
          <a:p>
            <a:pPr marL="0" lvl="0" indent="0">
              <a:buNone/>
            </a:pPr>
            <a:r>
              <a:rPr lang="en-US" b="1" dirty="0"/>
              <a:t>Defining the purpose</a:t>
            </a:r>
            <a:r>
              <a:rPr lang="en-US" dirty="0"/>
              <a:t> of the AI system.</a:t>
            </a:r>
          </a:p>
          <a:p>
            <a:pPr marL="0" lvl="0" indent="0">
              <a:buNone/>
            </a:pPr>
            <a:r>
              <a:rPr lang="en-US" b="1" dirty="0"/>
              <a:t>Understanding the operational context</a:t>
            </a:r>
            <a:r>
              <a:rPr lang="en-US" dirty="0"/>
              <a:t>: Where, how, and by whom it will be used.</a:t>
            </a:r>
          </a:p>
          <a:p>
            <a:pPr marL="0" lvl="0" indent="0">
              <a:buNone/>
            </a:pPr>
            <a:r>
              <a:rPr lang="en-US" b="1" dirty="0"/>
              <a:t>Identifying stakeholders</a:t>
            </a:r>
            <a:r>
              <a:rPr lang="en-US" dirty="0"/>
              <a:t>: Business owners, engineers, legal, security, end-users.</a:t>
            </a:r>
          </a:p>
          <a:p>
            <a:pPr marL="0" lvl="0" indent="0">
              <a:buNone/>
            </a:pPr>
            <a:r>
              <a:rPr lang="en-US" b="1" dirty="0"/>
              <a:t>Defining success metrics (KPIs)</a:t>
            </a:r>
            <a:r>
              <a:rPr lang="en-US" dirty="0"/>
              <a:t> such as “reduce error rate by 15%”.</a:t>
            </a:r>
          </a:p>
          <a:p>
            <a:pPr marL="0" lvl="0" indent="0">
              <a:buNone/>
            </a:pPr>
            <a:r>
              <a:rPr lang="en-US" b="1" dirty="0"/>
              <a:t>Scoping the system</a:t>
            </a:r>
            <a:r>
              <a:rPr lang="en-US" dirty="0"/>
              <a:t> to align with business, legal, ethical, and technical needs.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F4F54F-FECF-8ADC-779C-F5097E737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CB189-6CDD-4BF5-AAD2-95E521E2125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73412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FDA49E-6BB9-DA2E-153A-B8C2FE7EFF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741DD8-DBB2-E411-9867-2F7F526940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CB189-6CDD-4BF5-AAD2-95E521E21253}" type="slidenum">
              <a:rPr lang="en-US" smtClean="0"/>
              <a:t>16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1F6E99-7BAD-70C9-87D2-3AA18208C777}"/>
              </a:ext>
            </a:extLst>
          </p:cNvPr>
          <p:cNvSpPr txBox="1"/>
          <p:nvPr/>
        </p:nvSpPr>
        <p:spPr>
          <a:xfrm>
            <a:off x="3480618" y="4209768"/>
            <a:ext cx="612058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/>
              <a:t>Key Security and Privacy Aspects</a:t>
            </a:r>
          </a:p>
          <a:p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50BD34-1E66-5EC4-0088-8A07EB79864B}"/>
              </a:ext>
            </a:extLst>
          </p:cNvPr>
          <p:cNvSpPr txBox="1"/>
          <p:nvPr/>
        </p:nvSpPr>
        <p:spPr>
          <a:xfrm>
            <a:off x="5663380" y="5513891"/>
            <a:ext cx="16813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>
                <a:solidFill>
                  <a:srgbClr val="00B0F0"/>
                </a:solidFill>
              </a:rPr>
              <a:t>Let’s explore…</a:t>
            </a:r>
          </a:p>
        </p:txBody>
      </p:sp>
      <p:pic>
        <p:nvPicPr>
          <p:cNvPr id="3" name="Image 1" descr="preencoded.png">
            <a:extLst>
              <a:ext uri="{FF2B5EF4-FFF2-40B4-BE49-F238E27FC236}">
                <a16:creationId xmlns:a16="http://schemas.microsoft.com/office/drawing/2014/main" id="{49323B30-9061-E285-0304-B9F2DA366A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8102" y="1118240"/>
            <a:ext cx="4992498" cy="281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1424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29741D-0472-8BAF-1705-0BCB7AE87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Deployment environment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F3C352-3024-B326-F829-4CB0FA8F2E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4077" y="1847850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/>
              <a:t>Where the AI system will run? :</a:t>
            </a:r>
          </a:p>
          <a:p>
            <a:pPr marL="0" indent="0">
              <a:buNone/>
            </a:pPr>
            <a:r>
              <a:rPr lang="en-US"/>
              <a:t>Cloud , edge , on premise </a:t>
            </a:r>
          </a:p>
          <a:p>
            <a:pPr marL="0" indent="0">
              <a:buNone/>
            </a:pPr>
            <a:r>
              <a:rPr lang="en-US"/>
              <a:t>Cloud =AI runs on remote servers</a:t>
            </a:r>
          </a:p>
          <a:p>
            <a:pPr marL="0" indent="0">
              <a:buNone/>
            </a:pPr>
            <a:r>
              <a:rPr lang="en-US"/>
              <a:t>Edge = AI runs on local device ( exp :smart watch , car ..)</a:t>
            </a:r>
          </a:p>
          <a:p>
            <a:pPr marL="0" indent="0">
              <a:buNone/>
            </a:pPr>
            <a:r>
              <a:rPr lang="en-US"/>
              <a:t>On premise =AI hosted on internal company servers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4336D2-2784-7334-BD21-DFB57956C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CB189-6CDD-4BF5-AAD2-95E521E2125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4638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C537E-E9C0-07E7-9916-8A9311BCB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Risks &amp; mitigations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7661C4-20AA-45A2-6C4E-B493AD5C25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Each deployment option introduces different security risks that must be addressed carefully: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1CB853-A2E3-142A-6E01-B43ED0AA4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CB189-6CDD-4BF5-AAD2-95E521E21253}" type="slidenum">
              <a:rPr lang="en-US" smtClean="0"/>
              <a:t>18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3A075C0-F5D8-7BF4-9FF8-7F7BA89C52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1300564"/>
              </p:ext>
            </p:extLst>
          </p:nvPr>
        </p:nvGraphicFramePr>
        <p:xfrm>
          <a:off x="1188720" y="3017747"/>
          <a:ext cx="9972822" cy="324891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962422">
                  <a:extLst>
                    <a:ext uri="{9D8B030D-6E8A-4147-A177-3AD203B41FA5}">
                      <a16:colId xmlns:a16="http://schemas.microsoft.com/office/drawing/2014/main" val="1137859999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3022654443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3317770827"/>
                    </a:ext>
                  </a:extLst>
                </a:gridCol>
              </a:tblGrid>
              <a:tr h="778170">
                <a:tc>
                  <a:txBody>
                    <a:bodyPr/>
                    <a:lstStyle/>
                    <a:p>
                      <a:r>
                        <a:rPr lang="en-US" dirty="0"/>
                        <a:t>Deployment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Risk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Mitigation</a:t>
                      </a:r>
                    </a:p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7048000"/>
                  </a:ext>
                </a:extLst>
              </a:tr>
              <a:tr h="778170">
                <a:tc>
                  <a:txBody>
                    <a:bodyPr/>
                    <a:lstStyle/>
                    <a:p>
                      <a:r>
                        <a:rPr lang="en-US" b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cloud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External cyberattacks, misconfigured permissions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Encrypt data, configure IAM policies, monitor access logs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1879318"/>
                  </a:ext>
                </a:extLst>
              </a:tr>
              <a:tr h="778170">
                <a:tc>
                  <a:txBody>
                    <a:bodyPr/>
                    <a:lstStyle/>
                    <a:p>
                      <a:r>
                        <a:rPr lang="en-US" dirty="0"/>
                        <a:t>Edge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Physical tampering, delayed updates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Harden devices, enable remote patching, encrypt storage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4416658"/>
                  </a:ext>
                </a:extLst>
              </a:tr>
              <a:tr h="408579">
                <a:tc>
                  <a:txBody>
                    <a:bodyPr/>
                    <a:lstStyle/>
                    <a:p>
                      <a:r>
                        <a:rPr lang="en-US" dirty="0"/>
                        <a:t>On premise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Insider threats, weak monitoring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Role-based access control (RBAC), internal traffic logging, anomaly detection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07121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00321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A38037-4186-F013-A220-81261129C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Degree of Autonomy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861119-F5B3-63DB-7F5E-E7C168D0A7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CB189-6CDD-4BF5-AAD2-95E521E21253}" type="slidenum">
              <a:rPr lang="en-US" smtClean="0"/>
              <a:t>19</a:t>
            </a:fld>
            <a:endParaRPr lang="en-US"/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760A3EFF-068E-B5C2-040E-73675A44FC7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00252678"/>
              </p:ext>
            </p:extLst>
          </p:nvPr>
        </p:nvGraphicFramePr>
        <p:xfrm>
          <a:off x="838200" y="1834166"/>
          <a:ext cx="9951720" cy="3275103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3317240">
                  <a:extLst>
                    <a:ext uri="{9D8B030D-6E8A-4147-A177-3AD203B41FA5}">
                      <a16:colId xmlns:a16="http://schemas.microsoft.com/office/drawing/2014/main" val="2819316370"/>
                    </a:ext>
                  </a:extLst>
                </a:gridCol>
                <a:gridCol w="3317240">
                  <a:extLst>
                    <a:ext uri="{9D8B030D-6E8A-4147-A177-3AD203B41FA5}">
                      <a16:colId xmlns:a16="http://schemas.microsoft.com/office/drawing/2014/main" val="1807171566"/>
                    </a:ext>
                  </a:extLst>
                </a:gridCol>
                <a:gridCol w="3317240">
                  <a:extLst>
                    <a:ext uri="{9D8B030D-6E8A-4147-A177-3AD203B41FA5}">
                      <a16:colId xmlns:a16="http://schemas.microsoft.com/office/drawing/2014/main" val="2749797353"/>
                    </a:ext>
                  </a:extLst>
                </a:gridCol>
              </a:tblGrid>
              <a:tr h="35619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 dirty="0"/>
                        <a:t>Level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/>
                        <a:t>Human Oversight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 dirty="0"/>
                        <a:t>AI Capability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6608866"/>
                  </a:ext>
                </a:extLst>
              </a:tr>
              <a:tr h="35619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1 (Basic)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Full manual control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Executes fixed tasks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66759737"/>
                  </a:ext>
                </a:extLst>
              </a:tr>
              <a:tr h="62334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2 (Partial)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Human reviews anomalies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Learns from patterns, limited decisions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86396512"/>
                  </a:ext>
                </a:extLst>
              </a:tr>
              <a:tr h="62334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3 (Conditional)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AI handles routine tasks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Operates under defined conditions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48465803"/>
                  </a:ext>
                </a:extLst>
              </a:tr>
              <a:tr h="62334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4 (High)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Strategy-level supervision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Coordinates workflows autonomously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11043116"/>
                  </a:ext>
                </a:extLst>
              </a:tr>
              <a:tr h="62334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5 (Full)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Optional or strategical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Self-directed AI ecosystems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54286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041166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0C5A1F-AB1F-D4BD-D082-0CC6D23B2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accent1"/>
                </a:solidFill>
              </a:rPr>
              <a:t>Presentation 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720934-AD09-26FF-3C3C-F020F4E6BF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/>
              <a:t>What is AI vs What is an AI System?</a:t>
            </a:r>
          </a:p>
          <a:p>
            <a:pPr marL="514350" indent="-514350">
              <a:buFont typeface="+mj-lt"/>
              <a:buAutoNum type="arabicPeriod"/>
            </a:pPr>
            <a:r>
              <a:rPr lang="en-US"/>
              <a:t>Model Security vs System Security</a:t>
            </a:r>
          </a:p>
          <a:p>
            <a:pPr marL="514350" indent="-514350">
              <a:buFont typeface="+mj-lt"/>
              <a:buAutoNum type="arabicPeriod"/>
            </a:pPr>
            <a:r>
              <a:rPr lang="en-US"/>
              <a:t>From Data to Deployment: Securing Your AI Every Step of the Way</a:t>
            </a:r>
          </a:p>
          <a:p>
            <a:pPr marL="0" indent="0">
              <a:buNone/>
            </a:pPr>
            <a:endParaRPr lang="en-US"/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1E3EE2-B6D0-CC10-7CE7-C11039D1BD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EA613-9BC2-464A-A1FD-61CA236DA33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9707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2D8EEF-7E94-347E-C526-87B6255466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Risks &amp; mitigations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0BB7174B-8A1B-6A94-25FA-B8EDCE7DEC8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05366051"/>
              </p:ext>
            </p:extLst>
          </p:nvPr>
        </p:nvGraphicFramePr>
        <p:xfrm>
          <a:off x="841248" y="2231487"/>
          <a:ext cx="10512552" cy="274320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3502152">
                  <a:extLst>
                    <a:ext uri="{9D8B030D-6E8A-4147-A177-3AD203B41FA5}">
                      <a16:colId xmlns:a16="http://schemas.microsoft.com/office/drawing/2014/main" val="4166013565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2050831085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224543594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/>
                        <a:t>Level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/>
                        <a:t> Risks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/>
                        <a:t> Mitigation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8069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/>
                        <a:t>1 (Basic)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/>
                        <a:t>Rule-based failures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/>
                        <a:t>Exception handling + Manual backups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745973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/>
                        <a:t>2 (Partial)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/>
                        <a:t>Model bias + Data quality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/>
                        <a:t>Validation + Human checkpoints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476911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/>
                        <a:t>3 (Conditional)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/>
                        <a:t>Handoff failures + Boundary issues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/>
                        <a:t>Escalation systems + Monitoring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370440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/>
                        <a:t>4 (High)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/>
                        <a:t>System dependencies + Compliance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/>
                        <a:t>Redundancy + Emergency overrides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6218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/>
                        <a:t>5 (Full)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/>
                        <a:t>Maximum impact + Ethics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/>
                        <a:t>Governance frameworks + Security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79098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227917-2294-D713-10B1-8A3E37542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CB189-6CDD-4BF5-AAD2-95E521E2125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5402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69A893-E9E9-BD37-6C9B-5F1DE904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Output Type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2CB647-D636-BD43-7B60-C80755B48D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Output = results of AI system </a:t>
            </a:r>
          </a:p>
          <a:p>
            <a:r>
              <a:rPr lang="en-US"/>
              <a:t>Types of output : </a:t>
            </a:r>
          </a:p>
          <a:p>
            <a:pPr marL="0" indent="0">
              <a:buNone/>
            </a:pPr>
            <a:r>
              <a:rPr lang="en-US"/>
              <a:t>Class / label </a:t>
            </a:r>
            <a:r>
              <a:rPr lang="en-US">
                <a:sym typeface="Wingdings" panose="05000000000000000000" pitchFamily="2" charset="2"/>
              </a:rPr>
              <a:t> classification </a:t>
            </a:r>
          </a:p>
          <a:p>
            <a:pPr marL="0" indent="0">
              <a:buNone/>
            </a:pPr>
            <a:r>
              <a:rPr lang="en-US">
                <a:sym typeface="Wingdings" panose="05000000000000000000" pitchFamily="2" charset="2"/>
              </a:rPr>
              <a:t>Text , prediction , responses  information</a:t>
            </a:r>
          </a:p>
          <a:p>
            <a:pPr marL="0" indent="0">
              <a:buNone/>
            </a:pPr>
            <a:r>
              <a:rPr lang="en-US">
                <a:sym typeface="Wingdings" panose="05000000000000000000" pitchFamily="2" charset="2"/>
              </a:rPr>
              <a:t>Calls, physical world action  Action </a:t>
            </a:r>
          </a:p>
          <a:p>
            <a:pPr marL="0" indent="0">
              <a:buNone/>
            </a:pPr>
            <a:r>
              <a:rPr lang="en-US"/>
              <a:t>Characteristics:</a:t>
            </a:r>
          </a:p>
          <a:p>
            <a:pPr marL="0" indent="0">
              <a:buNone/>
            </a:pPr>
            <a:r>
              <a:rPr lang="en-US"/>
              <a:t>Content = What the AI produces (data, text, commands)</a:t>
            </a:r>
          </a:p>
          <a:p>
            <a:pPr marL="0" indent="0">
              <a:buNone/>
            </a:pPr>
            <a:r>
              <a:rPr lang="en-US"/>
              <a:t>Confidence Level = How certain the AI is about its output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364105-3E2A-0A35-717D-2C2D96AC6B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CB189-6CDD-4BF5-AAD2-95E521E2125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6936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CF4C23-C8A6-5647-328F-FC8BEFC60A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Risks &amp; mitigations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1F590878-6F1E-C284-AC29-BC0F3AB55C2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4469867"/>
              </p:ext>
            </p:extLst>
          </p:nvPr>
        </p:nvGraphicFramePr>
        <p:xfrm>
          <a:off x="838200" y="2652554"/>
          <a:ext cx="10515600" cy="192024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3505200">
                  <a:extLst>
                    <a:ext uri="{9D8B030D-6E8A-4147-A177-3AD203B41FA5}">
                      <a16:colId xmlns:a16="http://schemas.microsoft.com/office/drawing/2014/main" val="773742968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2046710022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290520590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Output Type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Risk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Mitigation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16876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Class Label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Wrong output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Apply confidence thresholds, validate by human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812572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Real-world Actions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Dangerous consequences (,money transfer, door unlock)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Require human confirmation, enforce output verification, logging for critical actions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51420836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F56684-BC2E-B415-DB17-6CD80A45A6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CB189-6CDD-4BF5-AAD2-95E521E2125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20881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C3427-5200-5576-FB1A-075A9BA5A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User Access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346BB5-396E-58AE-0B98-043D9ECD65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User access in AI systems refers to the controls and mechanisms that regulate who can interact with the AI, what data they can access, and what actions they can perform.</a:t>
            </a:r>
          </a:p>
          <a:p>
            <a:r>
              <a:rPr lang="en-US"/>
              <a:t>Risk : Unauthorized access, privilege creep.</a:t>
            </a:r>
          </a:p>
          <a:p>
            <a:r>
              <a:rPr lang="en-US"/>
              <a:t>Mitigation :</a:t>
            </a:r>
          </a:p>
          <a:p>
            <a:pPr marL="0" indent="0">
              <a:buNone/>
            </a:pPr>
            <a:r>
              <a:rPr lang="en-US"/>
              <a:t>AI-powered Role-Based Access Control (RBAC)</a:t>
            </a:r>
          </a:p>
          <a:p>
            <a:pPr marL="0" indent="0">
              <a:buNone/>
            </a:pPr>
            <a:r>
              <a:rPr lang="en-US"/>
              <a:t>MFA &amp; logging </a:t>
            </a:r>
          </a:p>
          <a:p>
            <a:pPr marL="0" indent="0">
              <a:buNone/>
            </a:pPr>
            <a:r>
              <a:rPr lang="en-US"/>
              <a:t>Regular audits and compliance alignment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C0FC4B-CE88-D5C5-32A1-7011D3D21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CB189-6CDD-4BF5-AAD2-95E521E21253}" type="slidenum">
              <a:rPr lang="en-US" smtClean="0"/>
              <a:t>23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2C317D-994F-0152-888C-35B7661C45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6591" y="3079440"/>
            <a:ext cx="3736159" cy="2369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9319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FFA5D-0D74-A4CC-0F7E-68AA8F458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AI-powered Role-Based Access Control (RBAC)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C7E510E-2079-4543-9F1A-3C502802C7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3707" y="1690688"/>
            <a:ext cx="4505954" cy="2953162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147B3B-3C5F-1577-39C4-A371B6C60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CB189-6CDD-4BF5-AAD2-95E521E21253}" type="slidenum">
              <a:rPr lang="en-US" smtClean="0"/>
              <a:t>24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11CAD8-B662-BC51-C071-1910555BBE7E}"/>
              </a:ext>
            </a:extLst>
          </p:cNvPr>
          <p:cNvSpPr txBox="1"/>
          <p:nvPr/>
        </p:nvSpPr>
        <p:spPr>
          <a:xfrm>
            <a:off x="635249" y="1731299"/>
            <a:ext cx="609845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AI analyzes the actual behavior and needs of users to assign the most appropriate permissions dynamically.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2A9B88A-45CE-8409-96D2-3553B1BB12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082" y="3167269"/>
            <a:ext cx="4667901" cy="285789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7858860-753F-AEC2-BC52-EE5A5C4CADA5}"/>
              </a:ext>
            </a:extLst>
          </p:cNvPr>
          <p:cNvSpPr txBox="1"/>
          <p:nvPr/>
        </p:nvSpPr>
        <p:spPr>
          <a:xfrm>
            <a:off x="5561371" y="4833324"/>
            <a:ext cx="609845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AI-powered RBAC significantly improves efficiency by automating much of the role assignment and policy enforcement processes, reducing administrative overhead and streamlining access management</a:t>
            </a:r>
          </a:p>
        </p:txBody>
      </p:sp>
    </p:spTree>
    <p:extLst>
      <p:ext uri="{BB962C8B-B14F-4D97-AF65-F5344CB8AC3E}">
        <p14:creationId xmlns:p14="http://schemas.microsoft.com/office/powerpoint/2010/main" val="22283562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90FE3-781D-8F35-AFFE-F955C2E48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Consequences of Neglecting Security in the Planning Phase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B7AC20-3519-F1E1-3378-6F26057161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Poor deployment planning </a:t>
            </a:r>
          </a:p>
          <a:p>
            <a:r>
              <a:rPr lang="en-US"/>
              <a:t>Undefined Output Controls</a:t>
            </a:r>
          </a:p>
          <a:p>
            <a:r>
              <a:rPr lang="en-US"/>
              <a:t>Weak user access Policies </a:t>
            </a:r>
          </a:p>
          <a:p>
            <a:r>
              <a:rPr lang="en-US"/>
              <a:t>Non-Compliance with Regulations( GDPR , HIPAA)</a:t>
            </a:r>
          </a:p>
          <a:p>
            <a:r>
              <a:rPr lang="en-US"/>
              <a:t>Difficult to fix it later ,more expensive to correct in later stages like deployment or production.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1CFCB0-6E95-36BC-CEA0-9991E68B9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CB189-6CDD-4BF5-AAD2-95E521E2125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0451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F5FC0B-678B-1DFB-6B90-1B028AD30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Phase 2 : Data Collection &amp; Preparation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B74DAA-3472-24EA-51CC-B0364A8CCF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/>
              <a:t>Data collection = Collect the data from various sources to feed AI systems. </a:t>
            </a:r>
          </a:p>
          <a:p>
            <a:pPr marL="0" indent="0">
              <a:buNone/>
            </a:pPr>
            <a:r>
              <a:rPr lang="en-US"/>
              <a:t>First , from where we collect this data ?</a:t>
            </a:r>
          </a:p>
          <a:p>
            <a:pPr marL="0" indent="0">
              <a:buNone/>
            </a:pPr>
            <a:r>
              <a:rPr lang="en-US"/>
              <a:t>From multiple source </a:t>
            </a:r>
          </a:p>
          <a:p>
            <a:r>
              <a:rPr lang="en-US"/>
              <a:t> structured data (databases, spreadsheets)</a:t>
            </a:r>
          </a:p>
          <a:p>
            <a:r>
              <a:rPr lang="en-US"/>
              <a:t> unstructured data (social media posts, images, videos),</a:t>
            </a:r>
          </a:p>
          <a:p>
            <a:r>
              <a:rPr lang="en-US"/>
              <a:t>real-time data (IoT devices, sensors, user interactions) from internal and external sources.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D104AF-80DE-EF88-BF63-9776BE772F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CB189-6CDD-4BF5-AAD2-95E521E2125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891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70C749-66C8-30EF-834F-6AA3DB31BC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942" y="689999"/>
            <a:ext cx="10645877" cy="5460078"/>
          </a:xfrm>
        </p:spPr>
        <p:txBody>
          <a:bodyPr>
            <a:normAutofit/>
          </a:bodyPr>
          <a:lstStyle/>
          <a:p>
            <a:r>
              <a:rPr lang="en-US" dirty="0"/>
              <a:t>Preparation/CLEANING PHASE</a:t>
            </a:r>
          </a:p>
          <a:p>
            <a:pPr marL="0" indent="0">
              <a:buNone/>
            </a:pPr>
            <a:r>
              <a:rPr lang="en-US" dirty="0"/>
              <a:t>Collected data into a clean, standardized format suitable for AI model training. </a:t>
            </a:r>
          </a:p>
          <a:p>
            <a:pPr marL="0" indent="0">
              <a:buNone/>
            </a:pPr>
            <a:r>
              <a:rPr lang="en-US" dirty="0"/>
              <a:t>Steps for preprocessing:</a:t>
            </a:r>
          </a:p>
          <a:p>
            <a:r>
              <a:rPr lang="en-US" dirty="0"/>
              <a:t>Handle missing values.</a:t>
            </a:r>
          </a:p>
          <a:p>
            <a:r>
              <a:rPr lang="en-US" dirty="0"/>
              <a:t>Removing inaccuracies or duplicates</a:t>
            </a:r>
          </a:p>
          <a:p>
            <a:r>
              <a:rPr lang="en-US" dirty="0"/>
              <a:t>Normalization (standardizing formats)</a:t>
            </a:r>
          </a:p>
          <a:p>
            <a:r>
              <a:rPr lang="en-US" dirty="0"/>
              <a:t> Transformation (converting data into a usable format). </a:t>
            </a:r>
          </a:p>
          <a:p>
            <a:pPr marL="0" indent="0">
              <a:buNone/>
            </a:pPr>
            <a:r>
              <a:rPr lang="en-US" dirty="0"/>
              <a:t>This step is critical to ensuring the quality of the data used for AI model training.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C79E22-2A1A-D0F2-93D8-E6C7ECAFC4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CB189-6CDD-4BF5-AAD2-95E521E21253}" type="slidenum">
              <a:rPr lang="en-US" smtClean="0"/>
              <a:t>27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7042A8-9A8E-87EF-2512-D3C4B1F9E8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942" y="5542667"/>
            <a:ext cx="10279626" cy="1155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4106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4C2C13-85D6-0827-ECB3-452637CC0B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097933-8388-3F5B-7404-CEC85826F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CB189-6CDD-4BF5-AAD2-95E521E21253}" type="slidenum">
              <a:rPr lang="en-US" smtClean="0"/>
              <a:t>28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5B5F81-3C57-B7E3-2259-0AB6E6344754}"/>
              </a:ext>
            </a:extLst>
          </p:cNvPr>
          <p:cNvSpPr txBox="1"/>
          <p:nvPr/>
        </p:nvSpPr>
        <p:spPr>
          <a:xfrm>
            <a:off x="3480618" y="4209768"/>
            <a:ext cx="612058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/>
              <a:t>Key Security and Privacy Aspects</a:t>
            </a:r>
          </a:p>
          <a:p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E6DA12-3DE5-E978-8AFB-7C505AE14AB5}"/>
              </a:ext>
            </a:extLst>
          </p:cNvPr>
          <p:cNvSpPr txBox="1"/>
          <p:nvPr/>
        </p:nvSpPr>
        <p:spPr>
          <a:xfrm>
            <a:off x="5663380" y="5513891"/>
            <a:ext cx="16813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>
                <a:solidFill>
                  <a:srgbClr val="00B0F0"/>
                </a:solidFill>
              </a:rPr>
              <a:t>Let’s explore…</a:t>
            </a:r>
          </a:p>
        </p:txBody>
      </p:sp>
      <p:pic>
        <p:nvPicPr>
          <p:cNvPr id="3" name="Image 1" descr="preencoded.png">
            <a:extLst>
              <a:ext uri="{FF2B5EF4-FFF2-40B4-BE49-F238E27FC236}">
                <a16:creationId xmlns:a16="http://schemas.microsoft.com/office/drawing/2014/main" id="{84E98DBC-1C31-DF53-B719-BCF121FFE0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8102" y="1118240"/>
            <a:ext cx="4992498" cy="281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4826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103803-68D7-AE81-3012-128B680211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we should secure this phase 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3ECEAB-D79B-6FF2-A9D2-7D5813B68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CB189-6CDD-4BF5-AAD2-95E521E21253}" type="slidenum">
              <a:rPr lang="en-US" smtClean="0"/>
              <a:t>29</a:t>
            </a:fld>
            <a:endParaRPr lang="en-US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9F8498FE-31E9-3F2F-2437-79EF0BA628EE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203960" y="2225483"/>
            <a:ext cx="9006840" cy="2677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AI systems pose unique challenges to data privacy that traditional systems do not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AI can autonomously analyze, infer, and learn from data, potentially leading to unintended consequences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Personal information is often used in complex algorithms, creating privacy concerns </a:t>
            </a:r>
          </a:p>
        </p:txBody>
      </p:sp>
    </p:spTree>
    <p:extLst>
      <p:ext uri="{BB962C8B-B14F-4D97-AF65-F5344CB8AC3E}">
        <p14:creationId xmlns:p14="http://schemas.microsoft.com/office/powerpoint/2010/main" val="31897780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3D2499-F2AE-21FA-A794-6CB60CBD20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CB189-6CDD-4BF5-AAD2-95E521E21253}" type="slidenum">
              <a:rPr lang="en-US" smtClean="0"/>
              <a:t>3</a:t>
            </a:fld>
            <a:endParaRPr lang="en-US"/>
          </a:p>
        </p:txBody>
      </p:sp>
      <p:sp>
        <p:nvSpPr>
          <p:cNvPr id="5" name="Flowchart: Connector 4" descr="?">
            <a:extLst>
              <a:ext uri="{FF2B5EF4-FFF2-40B4-BE49-F238E27FC236}">
                <a16:creationId xmlns:a16="http://schemas.microsoft.com/office/drawing/2014/main" id="{E5F8C89E-120F-83AC-B99D-9D3B55BCEAB3}"/>
              </a:ext>
            </a:extLst>
          </p:cNvPr>
          <p:cNvSpPr/>
          <p:nvPr/>
        </p:nvSpPr>
        <p:spPr>
          <a:xfrm>
            <a:off x="4365523" y="475866"/>
            <a:ext cx="3672348" cy="3566498"/>
          </a:xfrm>
          <a:prstGeom prst="flowChartConnector">
            <a:avLst/>
          </a:prstGeom>
          <a:solidFill>
            <a:srgbClr val="00B0F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800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25E755-7333-72FB-A2EB-40C7E9D8CD88}"/>
              </a:ext>
            </a:extLst>
          </p:cNvPr>
          <p:cNvSpPr txBox="1"/>
          <p:nvPr/>
        </p:nvSpPr>
        <p:spPr>
          <a:xfrm>
            <a:off x="4896464" y="4209768"/>
            <a:ext cx="314140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/>
              <a:t>AI Vs AI System </a:t>
            </a:r>
          </a:p>
          <a:p>
            <a:r>
              <a:rPr lang="en-US"/>
              <a:t>       Are the same thing 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A52CE4-4C9C-904E-7648-BDAF8C397D1F}"/>
              </a:ext>
            </a:extLst>
          </p:cNvPr>
          <p:cNvSpPr txBox="1"/>
          <p:nvPr/>
        </p:nvSpPr>
        <p:spPr>
          <a:xfrm>
            <a:off x="5663380" y="5513891"/>
            <a:ext cx="47489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>
                <a:solidFill>
                  <a:srgbClr val="00B0F0"/>
                </a:solidFill>
              </a:rPr>
              <a:t>Let’s explore…</a:t>
            </a:r>
          </a:p>
        </p:txBody>
      </p:sp>
    </p:spTree>
    <p:extLst>
      <p:ext uri="{BB962C8B-B14F-4D97-AF65-F5344CB8AC3E}">
        <p14:creationId xmlns:p14="http://schemas.microsoft.com/office/powerpoint/2010/main" val="32587922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EA32FC-5722-7EA5-B541-58FC4A99A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Types of Data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2F7C22-9366-F925-2144-CCAFE6B3B2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Includes personal, health, financial, location, and social media data.</a:t>
            </a:r>
          </a:p>
          <a:p>
            <a:pPr marL="0" indent="0">
              <a:buNone/>
            </a:pPr>
            <a:r>
              <a:rPr lang="en-US" b="1" dirty="0"/>
              <a:t>Security Risk</a:t>
            </a:r>
          </a:p>
          <a:p>
            <a:r>
              <a:rPr lang="en-US" dirty="0"/>
              <a:t> </a:t>
            </a:r>
            <a:r>
              <a:rPr lang="en-US" b="1" dirty="0"/>
              <a:t>Personal Data</a:t>
            </a:r>
            <a:r>
              <a:rPr lang="en-US" dirty="0"/>
              <a:t> (names, addresses, emails) used in personalized marketing can be exposed.</a:t>
            </a:r>
          </a:p>
          <a:p>
            <a:r>
              <a:rPr lang="en-US" b="1" dirty="0"/>
              <a:t>Financial Data</a:t>
            </a:r>
            <a:r>
              <a:rPr lang="en-US" dirty="0"/>
              <a:t> (bank details, transactions) processed for fraud detection faces theft risks.</a:t>
            </a:r>
          </a:p>
          <a:p>
            <a:r>
              <a:rPr lang="en-US" b="1" dirty="0"/>
              <a:t>Health Data</a:t>
            </a:r>
            <a:r>
              <a:rPr lang="en-US" dirty="0"/>
              <a:t> (medical records, biometrics) used in diagnostics must comply with </a:t>
            </a:r>
            <a:r>
              <a:rPr lang="en-US" b="1" dirty="0"/>
              <a:t>HIPAA</a:t>
            </a:r>
            <a:r>
              <a:rPr lang="en-US" dirty="0"/>
              <a:t>.</a:t>
            </a:r>
          </a:p>
          <a:p>
            <a:r>
              <a:rPr lang="en-US" b="1" dirty="0"/>
              <a:t>Location Data</a:t>
            </a:r>
            <a:r>
              <a:rPr lang="en-US" dirty="0"/>
              <a:t> GPS, movement patterns</a:t>
            </a:r>
          </a:p>
          <a:p>
            <a:r>
              <a:rPr lang="en-US" b="1" dirty="0"/>
              <a:t>Social Media Data</a:t>
            </a:r>
            <a:r>
              <a:rPr lang="en-US" dirty="0"/>
              <a:t> (posts, interactions) analyzed for sentiment may violate user privacy expectations.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6B90B3-E3B7-37D2-F781-69E97A9A7A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CB189-6CDD-4BF5-AAD2-95E521E2125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8727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046B4E-1D59-33E2-47F2-19C76A44AD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 Risk &amp; Mitigation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CD76F8-A957-B812-4E95-A1BB0003CF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CB189-6CDD-4BF5-AAD2-95E521E21253}" type="slidenum">
              <a:rPr lang="en-US" smtClean="0"/>
              <a:t>31</a:t>
            </a:fld>
            <a:endParaRPr lang="en-US"/>
          </a:p>
        </p:txBody>
      </p:sp>
      <p:graphicFrame>
        <p:nvGraphicFramePr>
          <p:cNvPr id="12" name="Content Placeholder 11">
            <a:extLst>
              <a:ext uri="{FF2B5EF4-FFF2-40B4-BE49-F238E27FC236}">
                <a16:creationId xmlns:a16="http://schemas.microsoft.com/office/drawing/2014/main" id="{E232C946-0FDA-84D3-68DF-A8C17EC2751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66844377"/>
              </p:ext>
            </p:extLst>
          </p:nvPr>
        </p:nvGraphicFramePr>
        <p:xfrm>
          <a:off x="838200" y="2184292"/>
          <a:ext cx="10515600" cy="292608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1341100507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103513975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/>
                        <a:t>Risk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/>
                        <a:t>Mitigation</a:t>
                      </a: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078367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Personal data (names, emails) exposed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Data anonymization and pseudonymization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72192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Financial data (bank details) stolen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Encryption in storage and transit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865366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Health data (medical records) leaked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HIPAA-compliant encryption and access controls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623550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Location data enables stalking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Differential privacy techniques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881859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Social media posts reveal private info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Data minimization - collect only necessary data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4881119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Combined data identifies individuals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Restrict access based on data sensitivity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256233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Violating privacy laws (GDPR, CCPA)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Implement compliance frameworks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711327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115678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54FD6A-72E1-3711-13CB-DA5A5FFB01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Training Data origins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FE663E-76CE-99C4-326B-C422EAF9AB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Where the data comes from (internal databases, third-party APIs)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A47DC1-C7F2-3233-F77D-0CB35503D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CB189-6CDD-4BF5-AAD2-95E521E21253}" type="slidenum">
              <a:rPr lang="en-US" smtClean="0"/>
              <a:t>32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7759487-DC40-F842-ECED-16314ED3B0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6530620"/>
              </p:ext>
            </p:extLst>
          </p:nvPr>
        </p:nvGraphicFramePr>
        <p:xfrm>
          <a:off x="838200" y="2538254"/>
          <a:ext cx="10515600" cy="292608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2576127064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335938408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/>
                        <a:t>Risk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/>
                        <a:t>Mitigation</a:t>
                      </a: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628983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Third-party vendors have weak security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Vet external data providers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316315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Malicious data poisoning attacks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Use data integrity checks (hash verification)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798812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Insider threats from employees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Role-Based Access Control (RBAC)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420033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Human error in data collection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Robust data governance policies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0285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Weak security at data sources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Monitor for unusual patterns in data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180177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IoT devices poorly secured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Secure data collection protocols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933477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Insecure APIs expose data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Use secure transfer protocols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73182281"/>
                  </a:ext>
                </a:extLst>
              </a:tr>
            </a:tbl>
          </a:graphicData>
        </a:graphic>
      </p:graphicFrame>
      <p:pic>
        <p:nvPicPr>
          <p:cNvPr id="15362" name="Picture 2" descr="Introduction to Training Data Poisoning: A Beginner's Guide | Lakera –  Protecting AI teams that disrupt the world.">
            <a:extLst>
              <a:ext uri="{FF2B5EF4-FFF2-40B4-BE49-F238E27FC236}">
                <a16:creationId xmlns:a16="http://schemas.microsoft.com/office/drawing/2014/main" id="{8AD5198D-9107-2255-6AF4-5E45D7CC8B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4621" y="476409"/>
            <a:ext cx="3017579" cy="1393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2184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BA21F1-38F5-C724-A5E4-0C6F8D6BE2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Inference data Origins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83F7EE-764E-DF00-DF2D-DBEC5E198E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The data that the system will later receive in production.</a:t>
            </a: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676913-89AE-8861-9DC4-EB608982B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CB189-6CDD-4BF5-AAD2-95E521E21253}" type="slidenum">
              <a:rPr lang="en-US" smtClean="0"/>
              <a:t>33</a:t>
            </a:fld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698F435-774C-3B83-A30C-34977FF705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5134021"/>
              </p:ext>
            </p:extLst>
          </p:nvPr>
        </p:nvGraphicFramePr>
        <p:xfrm>
          <a:off x="1047135" y="2538254"/>
          <a:ext cx="10306665" cy="292608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5048865">
                  <a:extLst>
                    <a:ext uri="{9D8B030D-6E8A-4147-A177-3AD203B41FA5}">
                      <a16:colId xmlns:a16="http://schemas.microsoft.com/office/drawing/2014/main" val="1597776603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220925322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/>
                        <a:t>Risk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/>
                        <a:t>Mitigation</a:t>
                      </a: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102085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AI combines data to identify people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Apply differential privacy techniques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06458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it-IT"/>
                        <a:t>AI guesses sensitive personal info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Privacy impact assessments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145352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AI makes biased discriminatory decisions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Bias detection and fairness audits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4448583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AI reveals more than people shared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Access control policies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948746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AI creates detailed personal profiles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Monitor AI outputs for privacy leaks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722106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Malicious inputs manipulate AI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Validate and sanitize input data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7386191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AI accidentally leaks training data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Adversarial testing during evaluation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136685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278611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186BE6-8EFB-8330-6831-B5B572D83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Risk &amp; Mitigation for Processing phase 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E0E2883E-9FEA-B05D-1E1D-3F3962395A9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71018304"/>
              </p:ext>
            </p:extLst>
          </p:nvPr>
        </p:nvGraphicFramePr>
        <p:xfrm>
          <a:off x="838200" y="1608039"/>
          <a:ext cx="10515600" cy="292608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4286887711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565538242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633259865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10848615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/>
                        <a:t>Phase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/>
                        <a:t> Risk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/>
                        <a:t>Impact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/>
                        <a:t>Mitigation</a:t>
                      </a: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019108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/>
                        <a:t>Data Cleaning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Malicious Data Injection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Model poisoning, biased outcomes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Input validation, source authentication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078136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/>
                        <a:t>Normalization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Format Injection Attacks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Code execution, system compromise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Format validation, secure parsing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6173597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/>
                        <a:t>Transformation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Logic Tampering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Incorrect predictions, model bias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Code signing, immutable rules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648718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/>
                        <a:t>Feature Extraction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Feature Poisoning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Security bypasses, discrimination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Feature validation, anomaly detection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63761548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C19F14-2347-6A8B-65C3-8BC3DDFCD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CB189-6CDD-4BF5-AAD2-95E521E21253}" type="slidenum">
              <a:rPr lang="en-US" smtClean="0"/>
              <a:t>34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CADAB1F-5827-8F61-A2AE-BE7D2FFE26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42"/>
          <a:stretch>
            <a:fillRect/>
          </a:stretch>
        </p:blipFill>
        <p:spPr>
          <a:xfrm>
            <a:off x="1074175" y="4589434"/>
            <a:ext cx="9796106" cy="1766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4464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D82B8-15C5-68B1-89FE-1093F4CC12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Phase 3:Model Design &amp;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124D40-5F3D-842D-9502-B3248EA51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239" y="1690688"/>
            <a:ext cx="10515600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This phase focuses on choosing and designing the right model and system architecture for  AI solution.</a:t>
            </a:r>
          </a:p>
          <a:p>
            <a:r>
              <a:rPr lang="en-US" dirty="0"/>
              <a:t>This phase include:</a:t>
            </a:r>
          </a:p>
          <a:p>
            <a:pPr marL="0" lvl="0" indent="0">
              <a:buNone/>
            </a:pPr>
            <a:r>
              <a:rPr lang="en-US" b="1" dirty="0"/>
              <a:t>Selecting model type</a:t>
            </a:r>
            <a:r>
              <a:rPr lang="en-US" dirty="0"/>
              <a:t>: Based on the problem (exp: CNN for image classification, RNN for text, DT for tabular data).</a:t>
            </a:r>
          </a:p>
          <a:p>
            <a:pPr marL="0" lvl="0" indent="0">
              <a:buNone/>
            </a:pPr>
            <a:r>
              <a:rPr lang="en-US" b="1" dirty="0"/>
              <a:t>Defining system architecture</a:t>
            </a:r>
            <a:r>
              <a:rPr lang="en-US" dirty="0"/>
              <a:t>: How the model will interact with data, APIs, storage, and users.</a:t>
            </a:r>
          </a:p>
          <a:p>
            <a:pPr marL="0" lvl="0" indent="0">
              <a:buNone/>
            </a:pPr>
            <a:r>
              <a:rPr lang="en-US" b="1" dirty="0"/>
              <a:t>Choosing learning strategy</a:t>
            </a:r>
            <a:r>
              <a:rPr lang="en-US" dirty="0"/>
              <a:t>: Supervised, unsupervised, reinforcement...</a:t>
            </a:r>
          </a:p>
          <a:p>
            <a:pPr marL="0" lvl="0" indent="0">
              <a:buNone/>
            </a:pPr>
            <a:r>
              <a:rPr lang="en-US" b="1" dirty="0"/>
              <a:t>Planning modularity and scalability</a:t>
            </a:r>
            <a:r>
              <a:rPr lang="en-US" dirty="0"/>
              <a:t>: Ensuring the model can grow and adapt with new data and requirements.</a:t>
            </a:r>
          </a:p>
          <a:p>
            <a:pPr marL="0" lvl="0" indent="0">
              <a:buNone/>
            </a:pPr>
            <a:r>
              <a:rPr lang="en-US" b="1" dirty="0"/>
              <a:t>Integration planning</a:t>
            </a:r>
            <a:r>
              <a:rPr lang="en-US" dirty="0"/>
              <a:t>: How it connects with existing systems.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C58AEC-99CE-3F3A-5E5C-FF7F81EBD7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CB189-6CDD-4BF5-AAD2-95E521E21253}" type="slidenum">
              <a:rPr lang="en-US" smtClean="0"/>
              <a:t>35</a:t>
            </a:fld>
            <a:endParaRPr lang="en-US"/>
          </a:p>
        </p:txBody>
      </p:sp>
      <p:pic>
        <p:nvPicPr>
          <p:cNvPr id="18434" name="Picture 2" descr="Top Machine Learning Architectures Explained – BMC Software | Blogs">
            <a:extLst>
              <a:ext uri="{FF2B5EF4-FFF2-40B4-BE49-F238E27FC236}">
                <a16:creationId xmlns:a16="http://schemas.microsoft.com/office/drawing/2014/main" id="{F6479CD9-A415-8345-41FC-159EE3114E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8071" y="673344"/>
            <a:ext cx="2305219" cy="70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77122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16738A-D3AE-E321-70D1-F43F2344E5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36DB45-00BB-AE72-1AD0-FB94502D5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CB189-6CDD-4BF5-AAD2-95E521E21253}" type="slidenum">
              <a:rPr lang="en-US" smtClean="0"/>
              <a:t>36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676534-8008-001E-45EB-0E50FC736E71}"/>
              </a:ext>
            </a:extLst>
          </p:cNvPr>
          <p:cNvSpPr txBox="1"/>
          <p:nvPr/>
        </p:nvSpPr>
        <p:spPr>
          <a:xfrm>
            <a:off x="3480618" y="4209768"/>
            <a:ext cx="612058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/>
              <a:t>Key Security and Privacy Aspects</a:t>
            </a:r>
          </a:p>
          <a:p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5D282F-E362-2D80-2E47-0DAB7351DEC1}"/>
              </a:ext>
            </a:extLst>
          </p:cNvPr>
          <p:cNvSpPr txBox="1"/>
          <p:nvPr/>
        </p:nvSpPr>
        <p:spPr>
          <a:xfrm>
            <a:off x="5663380" y="5513891"/>
            <a:ext cx="16813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>
                <a:solidFill>
                  <a:srgbClr val="00B0F0"/>
                </a:solidFill>
              </a:rPr>
              <a:t>Let’s explore…</a:t>
            </a:r>
          </a:p>
        </p:txBody>
      </p:sp>
      <p:pic>
        <p:nvPicPr>
          <p:cNvPr id="3" name="Image 1" descr="preencoded.png">
            <a:extLst>
              <a:ext uri="{FF2B5EF4-FFF2-40B4-BE49-F238E27FC236}">
                <a16:creationId xmlns:a16="http://schemas.microsoft.com/office/drawing/2014/main" id="{CAF95262-495C-B48D-5A89-E84B60B3E5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8102" y="1118240"/>
            <a:ext cx="4992498" cy="281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4137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08B688-0817-516B-3C09-85DAAE2EB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Privacy-Preserving Architecture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4566FE-B17D-1661-D8B9-093E49A1D4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b="1">
                <a:ea typeface="+mn-lt"/>
                <a:cs typeface="+mn-lt"/>
              </a:rPr>
              <a:t>Differential Privacy</a:t>
            </a:r>
            <a:r>
              <a:rPr lang="en-US">
                <a:ea typeface="+mn-lt"/>
                <a:cs typeface="+mn-lt"/>
              </a:rPr>
              <a:t>: Adds statistical noise to protect training data</a:t>
            </a:r>
            <a:endParaRPr lang="en-US">
              <a:ea typeface="Calibri" panose="020F0502020204030204"/>
              <a:cs typeface="Calibri" panose="020F0502020204030204"/>
            </a:endParaRPr>
          </a:p>
          <a:p>
            <a:r>
              <a:rPr lang="en-US" b="1">
                <a:ea typeface="+mn-lt"/>
                <a:cs typeface="+mn-lt"/>
              </a:rPr>
              <a:t>Privacy Budget (ε)</a:t>
            </a:r>
            <a:r>
              <a:rPr lang="en-US">
                <a:ea typeface="+mn-lt"/>
                <a:cs typeface="+mn-lt"/>
              </a:rPr>
              <a:t>: Controls how much privacy is preserved</a:t>
            </a:r>
            <a:endParaRPr lang="en-US"/>
          </a:p>
          <a:p>
            <a:r>
              <a:rPr lang="en-US" b="1">
                <a:ea typeface="+mn-lt"/>
                <a:cs typeface="+mn-lt"/>
              </a:rPr>
              <a:t>Trade-off</a:t>
            </a:r>
            <a:r>
              <a:rPr lang="en-US">
                <a:ea typeface="+mn-lt"/>
                <a:cs typeface="+mn-lt"/>
              </a:rPr>
              <a:t>: More privacy = less accuracy</a:t>
            </a:r>
            <a:endParaRPr lang="en-US"/>
          </a:p>
          <a:p>
            <a:r>
              <a:rPr lang="en-US" b="1">
                <a:ea typeface="+mn-lt"/>
                <a:cs typeface="+mn-lt"/>
              </a:rPr>
              <a:t>Challenge</a:t>
            </a:r>
            <a:r>
              <a:rPr lang="en-US">
                <a:ea typeface="+mn-lt"/>
                <a:cs typeface="+mn-lt"/>
              </a:rPr>
              <a:t>: High computational cost</a:t>
            </a:r>
            <a:endParaRPr lang="en-US"/>
          </a:p>
          <a:p>
            <a:pPr marL="0" indent="0">
              <a:buNone/>
            </a:pPr>
            <a:endParaRPr lang="en-US">
              <a:ea typeface="Calibri"/>
              <a:cs typeface="Calibri"/>
            </a:endParaRPr>
          </a:p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7B294D-F574-AE88-86CD-8FB0D6318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CB189-6CDD-4BF5-AAD2-95E521E21253}" type="slidenum">
              <a:rPr lang="en-US" smtClean="0"/>
              <a:t>37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2954D8-6B5F-25FE-E7EB-BBA3079CB8DE}"/>
              </a:ext>
            </a:extLst>
          </p:cNvPr>
          <p:cNvSpPr txBox="1"/>
          <p:nvPr/>
        </p:nvSpPr>
        <p:spPr>
          <a:xfrm>
            <a:off x="957532" y="1302589"/>
            <a:ext cx="557553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/>
              <a:t>Based on CSI Best Practice #8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9868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B9DFD4-30F0-50C7-5D45-16073E7A7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Secure Model Topology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CBB090-A18A-76BC-72A7-92031DB02C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ea typeface="+mn-lt"/>
                <a:cs typeface="+mn-lt"/>
              </a:rPr>
              <a:t>Prevent </a:t>
            </a:r>
            <a:r>
              <a:rPr lang="en-US" b="1" dirty="0">
                <a:ea typeface="+mn-lt"/>
                <a:cs typeface="+mn-lt"/>
              </a:rPr>
              <a:t>model inversion</a:t>
            </a:r>
            <a:r>
              <a:rPr lang="en-US" dirty="0">
                <a:ea typeface="+mn-lt"/>
                <a:cs typeface="+mn-lt"/>
              </a:rPr>
              <a:t> (reverse-engineering training data)</a:t>
            </a:r>
            <a:endParaRPr lang="en-US" dirty="0">
              <a:ea typeface="Calibri" panose="020F0502020204030204"/>
              <a:cs typeface="Calibri" panose="020F0502020204030204"/>
            </a:endParaRPr>
          </a:p>
          <a:p>
            <a:r>
              <a:rPr lang="en-US" dirty="0">
                <a:ea typeface="+mn-lt"/>
                <a:cs typeface="+mn-lt"/>
              </a:rPr>
              <a:t>Design to avoid encoding sensitive info in model parameters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Ensure </a:t>
            </a:r>
            <a:r>
              <a:rPr lang="en-US" b="1" dirty="0">
                <a:ea typeface="+mn-lt"/>
                <a:cs typeface="+mn-lt"/>
              </a:rPr>
              <a:t>gradient protection</a:t>
            </a:r>
            <a:r>
              <a:rPr lang="en-US" dirty="0">
                <a:ea typeface="+mn-lt"/>
                <a:cs typeface="+mn-lt"/>
              </a:rPr>
              <a:t> (no leakage during training)</a:t>
            </a:r>
            <a:endParaRPr lang="en-US" dirty="0"/>
          </a:p>
          <a:p>
            <a:pPr marL="0" indent="0">
              <a:buNone/>
            </a:pPr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02B12B-A774-F6D3-208F-2461892E5E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CB189-6CDD-4BF5-AAD2-95E521E21253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20691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8A841-E373-26BD-657F-F26A19AC3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Foundation Model Security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870527-511C-0697-4996-26DD43ED17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>
                <a:ea typeface="+mn-lt"/>
                <a:cs typeface="+mn-lt"/>
              </a:rPr>
              <a:t>From CSI Data Supply Chain</a:t>
            </a:r>
            <a:endParaRPr lang="en-US" dirty="0">
              <a:ea typeface="Calibri" panose="020F0502020204030204"/>
              <a:cs typeface="Calibri" panose="020F0502020204030204"/>
            </a:endParaRPr>
          </a:p>
          <a:p>
            <a:r>
              <a:rPr lang="en-US" dirty="0">
                <a:ea typeface="+mn-lt"/>
                <a:cs typeface="+mn-lt"/>
              </a:rPr>
              <a:t>Demand assurances from model providers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Verify training data origins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Require formal certification for data/model safety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Avoid models with uncertain provenance</a:t>
            </a:r>
            <a:endParaRPr lang="en-US" dirty="0"/>
          </a:p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DA6D3E-EC53-59FA-A353-15E949BC7B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CB189-6CDD-4BF5-AAD2-95E521E21253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24900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C1B42-B203-9361-A338-B7E1580EE2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accent1"/>
                </a:solidFill>
              </a:rPr>
              <a:t>What is AI?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0C7F44-D6AF-B90D-BBF3-62030CC3AD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AI=the capacity of machines and computer programs to perform functions that would typically require human intelligence.</a:t>
            </a:r>
          </a:p>
          <a:p>
            <a:r>
              <a:rPr lang="en-US" dirty="0"/>
              <a:t>Activities include:</a:t>
            </a:r>
          </a:p>
          <a:p>
            <a:r>
              <a:rPr lang="en-US" dirty="0"/>
              <a:t>Education.</a:t>
            </a:r>
          </a:p>
          <a:p>
            <a:r>
              <a:rPr lang="en-US" dirty="0"/>
              <a:t>Medical .</a:t>
            </a:r>
          </a:p>
          <a:p>
            <a:r>
              <a:rPr lang="en-US" dirty="0"/>
              <a:t>Choosing.</a:t>
            </a:r>
          </a:p>
          <a:p>
            <a:r>
              <a:rPr lang="en-US" dirty="0"/>
              <a:t>We use it in :</a:t>
            </a:r>
          </a:p>
          <a:p>
            <a:pPr marL="0" indent="0">
              <a:buNone/>
            </a:pPr>
            <a:r>
              <a:rPr lang="en-US" dirty="0"/>
              <a:t>Voice recognition systems, image categorization, and NLP.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A700DB-F049-EE03-935D-B779C0A50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29748" y="8886191"/>
            <a:ext cx="1282192" cy="153390"/>
          </a:xfrm>
        </p:spPr>
        <p:txBody>
          <a:bodyPr/>
          <a:lstStyle/>
          <a:p>
            <a:fld id="{99BCB189-6CDD-4BF5-AAD2-95E521E21253}" type="slidenum">
              <a:rPr lang="en-US" smtClean="0"/>
              <a:t>4</a:t>
            </a:fld>
            <a:endParaRPr lang="en-US"/>
          </a:p>
        </p:txBody>
      </p:sp>
      <p:pic>
        <p:nvPicPr>
          <p:cNvPr id="1030" name="Picture 6" descr="My Robot, My Friend? | Tufts Now">
            <a:extLst>
              <a:ext uri="{FF2B5EF4-FFF2-40B4-BE49-F238E27FC236}">
                <a16:creationId xmlns:a16="http://schemas.microsoft.com/office/drawing/2014/main" id="{3CEE0E53-D644-6397-62D9-70DBA7C492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2584" y="2625212"/>
            <a:ext cx="3648260" cy="2432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620222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ED8AAA-C729-3C58-9862-24A4B47864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Supply Chain Poisoning Threats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78A6D3-829C-F35A-88A4-3612160A32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b="1" dirty="0">
                <a:ea typeface="+mn-lt"/>
                <a:cs typeface="+mn-lt"/>
              </a:rPr>
              <a:t>Split-view poisoning risks</a:t>
            </a:r>
            <a:endParaRPr lang="en-US" dirty="0">
              <a:ea typeface="+mn-lt"/>
              <a:cs typeface="+mn-lt"/>
            </a:endParaRPr>
          </a:p>
          <a:p>
            <a:r>
              <a:rPr lang="en-US" dirty="0">
                <a:ea typeface="+mn-lt"/>
                <a:cs typeface="+mn-lt"/>
              </a:rPr>
              <a:t>Attackers exploit expired or abandoned domains</a:t>
            </a:r>
          </a:p>
          <a:p>
            <a:r>
              <a:rPr lang="en-US" dirty="0">
                <a:ea typeface="+mn-lt"/>
                <a:cs typeface="+mn-lt"/>
              </a:rPr>
              <a:t>Can poison datasets for as little as $60</a:t>
            </a:r>
          </a:p>
          <a:p>
            <a:r>
              <a:rPr lang="en-US" b="1" dirty="0">
                <a:ea typeface="+mn-lt"/>
                <a:cs typeface="+mn-lt"/>
              </a:rPr>
              <a:t>Mitigation</a:t>
            </a:r>
            <a:r>
              <a:rPr lang="en-US" dirty="0">
                <a:ea typeface="+mn-lt"/>
                <a:cs typeface="+mn-lt"/>
              </a:rPr>
              <a:t>:</a:t>
            </a:r>
          </a:p>
          <a:p>
            <a:pPr lvl="1"/>
            <a:r>
              <a:rPr lang="en-US" sz="2800" dirty="0">
                <a:ea typeface="+mn-lt"/>
                <a:cs typeface="+mn-lt"/>
              </a:rPr>
              <a:t>Choose trusted model providers</a:t>
            </a:r>
          </a:p>
          <a:p>
            <a:pPr lvl="1"/>
            <a:r>
              <a:rPr lang="en-US" sz="2800" dirty="0">
                <a:ea typeface="+mn-lt"/>
                <a:cs typeface="+mn-lt"/>
              </a:rPr>
              <a:t>Validate data integrity</a:t>
            </a:r>
          </a:p>
          <a:p>
            <a:pPr lvl="1"/>
            <a:r>
              <a:rPr lang="en-US" sz="2800" dirty="0">
                <a:ea typeface="+mn-lt"/>
                <a:cs typeface="+mn-lt"/>
              </a:rPr>
              <a:t>Monitor the model lineage</a:t>
            </a:r>
          </a:p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0E243A-BC2A-C331-1CB5-61C6480D5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CB189-6CDD-4BF5-AAD2-95E521E21253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87771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6BB39-47C4-A50C-5A95-BE19BC4F4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Learning Strategies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889BAE-6878-6ADB-8B66-3DB84DAC42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dirty="0">
                <a:ea typeface="+mn-lt"/>
                <a:cs typeface="+mn-lt"/>
              </a:rPr>
              <a:t>Federated Learning:</a:t>
            </a:r>
          </a:p>
          <a:p>
            <a:pPr marL="0" indent="0">
              <a:buNone/>
            </a:pPr>
            <a:r>
              <a:rPr lang="en-US" dirty="0">
                <a:ea typeface="+mn-lt"/>
                <a:cs typeface="+mn-lt"/>
              </a:rPr>
              <a:t>Data stays local</a:t>
            </a:r>
          </a:p>
          <a:p>
            <a:pPr marL="0" indent="0">
              <a:buNone/>
            </a:pPr>
            <a:r>
              <a:rPr lang="en-US" dirty="0">
                <a:ea typeface="+mn-lt"/>
                <a:cs typeface="+mn-lt"/>
              </a:rPr>
              <a:t>Only updates are shared</a:t>
            </a:r>
          </a:p>
          <a:p>
            <a:r>
              <a:rPr lang="en-US" dirty="0">
                <a:ea typeface="+mn-lt"/>
                <a:cs typeface="+mn-lt"/>
              </a:rPr>
              <a:t>Uses secure multi-party computation(SMPC)</a:t>
            </a:r>
          </a:p>
          <a:p>
            <a:r>
              <a:rPr lang="en-US" dirty="0">
                <a:ea typeface="+mn-lt"/>
                <a:cs typeface="+mn-lt"/>
              </a:rPr>
              <a:t>Adversarial Training</a:t>
            </a:r>
          </a:p>
          <a:p>
            <a:r>
              <a:rPr lang="en-US" dirty="0">
                <a:ea typeface="+mn-lt"/>
                <a:cs typeface="+mn-lt"/>
              </a:rPr>
              <a:t>Protects against malicious data</a:t>
            </a:r>
          </a:p>
          <a:p>
            <a:r>
              <a:rPr lang="en-US" dirty="0">
                <a:ea typeface="+mn-lt"/>
                <a:cs typeface="+mn-lt"/>
              </a:rPr>
              <a:t>Techniques:</a:t>
            </a:r>
          </a:p>
          <a:p>
            <a:pPr lvl="1"/>
            <a:r>
              <a:rPr lang="en-US" sz="2800" dirty="0">
                <a:ea typeface="+mn-lt"/>
                <a:cs typeface="+mn-lt"/>
              </a:rPr>
              <a:t>Ensemble models</a:t>
            </a:r>
          </a:p>
          <a:p>
            <a:pPr lvl="1"/>
            <a:r>
              <a:rPr lang="en-US" sz="2800" dirty="0">
                <a:ea typeface="+mn-lt"/>
                <a:cs typeface="+mn-lt"/>
              </a:rPr>
              <a:t>Anomaly detection</a:t>
            </a:r>
          </a:p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20DAC0-4C9A-BA1F-0ACC-9F6455575C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CB189-6CDD-4BF5-AAD2-95E521E21253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05488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66BD27-5448-C489-D471-3DB9A2C33F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Secure Training Environment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397BEE-66B5-15E9-2C80-B39553D6F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>
                <a:ea typeface="+mn-lt"/>
                <a:cs typeface="+mn-lt"/>
              </a:rPr>
              <a:t>CSI Best Practice #4</a:t>
            </a:r>
            <a:endParaRPr lang="en-US" dirty="0">
              <a:ea typeface="Calibri" panose="020F0502020204030204"/>
              <a:cs typeface="Calibri" panose="020F0502020204030204"/>
            </a:endParaRPr>
          </a:p>
          <a:p>
            <a:r>
              <a:rPr lang="en-US" dirty="0">
                <a:ea typeface="+mn-lt"/>
                <a:cs typeface="+mn-lt"/>
              </a:rPr>
              <a:t>Zero Trust Architecture: Nothing is trusted by default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Secure Enclaves: Isolated environments for data processing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Ensures computational integrity and data confidentiality</a:t>
            </a:r>
            <a:endParaRPr lang="en-US" dirty="0"/>
          </a:p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35CE97-B628-0E67-8456-065BE8BE8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CB189-6CDD-4BF5-AAD2-95E521E21253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5963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0FEAE-A038-0017-EC49-A1233DB22F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Hardware &amp; Data Security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DA68FF-1CDE-9B9A-1E9B-BD803A16BA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39361"/>
            <a:ext cx="10501223" cy="514209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ea typeface="+mn-lt"/>
                <a:cs typeface="+mn-lt"/>
              </a:rPr>
              <a:t>Storage: Use FIPS 140-3 compliant encrypted devices</a:t>
            </a:r>
            <a:endParaRPr lang="en-US" dirty="0">
              <a:ea typeface="Calibri" panose="020F0502020204030204"/>
              <a:cs typeface="Calibri" panose="020F0502020204030204"/>
            </a:endParaRPr>
          </a:p>
          <a:p>
            <a:r>
              <a:rPr lang="en-US" dirty="0">
                <a:ea typeface="+mn-lt"/>
                <a:cs typeface="+mn-lt"/>
              </a:rPr>
              <a:t>Encryption:</a:t>
            </a:r>
          </a:p>
          <a:p>
            <a:pPr lvl="1"/>
            <a:r>
              <a:rPr lang="en-US" sz="2800" dirty="0">
                <a:ea typeface="+mn-lt"/>
                <a:cs typeface="+mn-lt"/>
              </a:rPr>
              <a:t>AES-256 (resistant to quantum threats)</a:t>
            </a:r>
          </a:p>
          <a:p>
            <a:pPr lvl="1"/>
            <a:r>
              <a:rPr lang="en-US" sz="2800" dirty="0">
                <a:ea typeface="+mn-lt"/>
                <a:cs typeface="+mn-lt"/>
              </a:rPr>
              <a:t>Encrypt data at rest, in transit, and in processing</a:t>
            </a:r>
          </a:p>
          <a:p>
            <a:r>
              <a:rPr lang="en-US" dirty="0">
                <a:ea typeface="+mn-lt"/>
                <a:cs typeface="+mn-lt"/>
              </a:rPr>
              <a:t>Data Depersonalization:</a:t>
            </a:r>
          </a:p>
          <a:p>
            <a:pPr lvl="1"/>
            <a:r>
              <a:rPr lang="en-US" dirty="0">
                <a:ea typeface="+mn-lt"/>
                <a:cs typeface="+mn-lt"/>
              </a:rPr>
              <a:t>Mask sensitive values</a:t>
            </a:r>
            <a:endParaRPr lang="en-US" dirty="0"/>
          </a:p>
          <a:p>
            <a:pPr lvl="1"/>
            <a:r>
              <a:rPr lang="en-US" dirty="0">
                <a:ea typeface="+mn-lt"/>
                <a:cs typeface="+mn-lt"/>
              </a:rPr>
              <a:t>Maintain statistical properties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Digital Signatures:</a:t>
            </a:r>
            <a:endParaRPr lang="en-US" dirty="0"/>
          </a:p>
          <a:p>
            <a:pPr lvl="1"/>
            <a:r>
              <a:rPr lang="en-US" dirty="0">
                <a:ea typeface="+mn-lt"/>
                <a:cs typeface="+mn-lt"/>
              </a:rPr>
              <a:t>Authenticate data</a:t>
            </a:r>
            <a:endParaRPr lang="en-US" dirty="0"/>
          </a:p>
          <a:p>
            <a:pPr lvl="1"/>
            <a:r>
              <a:rPr lang="en-US" dirty="0">
                <a:ea typeface="+mn-lt"/>
                <a:cs typeface="+mn-lt"/>
              </a:rPr>
              <a:t>Track revisions</a:t>
            </a:r>
            <a:endParaRPr lang="en-US" dirty="0"/>
          </a:p>
          <a:p>
            <a:endParaRPr lang="en-US" sz="2800" dirty="0">
              <a:ea typeface="+mn-lt"/>
              <a:cs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71F393-4958-379C-5A25-5C180150C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CB189-6CDD-4BF5-AAD2-95E521E21253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78792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DBFB3F-FEF2-FEA1-67DB-1C8DA4327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Risks &amp;Mitigations 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9B6552A2-C01B-178A-5259-DA3C7BBC7BB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86362491"/>
              </p:ext>
            </p:extLst>
          </p:nvPr>
        </p:nvGraphicFramePr>
        <p:xfrm>
          <a:off x="682113" y="1860697"/>
          <a:ext cx="10827774" cy="4325643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5413887">
                  <a:extLst>
                    <a:ext uri="{9D8B030D-6E8A-4147-A177-3AD203B41FA5}">
                      <a16:colId xmlns:a16="http://schemas.microsoft.com/office/drawing/2014/main" val="1509590972"/>
                    </a:ext>
                  </a:extLst>
                </a:gridCol>
                <a:gridCol w="5413887">
                  <a:extLst>
                    <a:ext uri="{9D8B030D-6E8A-4147-A177-3AD203B41FA5}">
                      <a16:colId xmlns:a16="http://schemas.microsoft.com/office/drawing/2014/main" val="1422566930"/>
                    </a:ext>
                  </a:extLst>
                </a:gridCol>
              </a:tblGrid>
              <a:tr h="617949">
                <a:tc>
                  <a:txBody>
                    <a:bodyPr/>
                    <a:lstStyle/>
                    <a:p>
                      <a:r>
                        <a:rPr lang="en-US" b="1" dirty="0"/>
                        <a:t>Risk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Strategy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57238335"/>
                  </a:ext>
                </a:extLst>
              </a:tr>
              <a:tr h="617949">
                <a:tc>
                  <a:txBody>
                    <a:bodyPr/>
                    <a:lstStyle/>
                    <a:p>
                      <a:r>
                        <a:rPr lang="en-US"/>
                        <a:t>Poisoned training data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Require data certification and validation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5892546"/>
                  </a:ext>
                </a:extLst>
              </a:tr>
              <a:tr h="617949">
                <a:tc>
                  <a:txBody>
                    <a:bodyPr/>
                    <a:lstStyle/>
                    <a:p>
                      <a:r>
                        <a:rPr lang="en-US"/>
                        <a:t>Model inversion attacks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Use federated learning, gradient protection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00477294"/>
                  </a:ext>
                </a:extLst>
              </a:tr>
              <a:tr h="617949">
                <a:tc>
                  <a:txBody>
                    <a:bodyPr/>
                    <a:lstStyle/>
                    <a:p>
                      <a:r>
                        <a:rPr lang="en-US"/>
                        <a:t>Compromised foundation models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Request formal assurances from model providers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67046077"/>
                  </a:ext>
                </a:extLst>
              </a:tr>
              <a:tr h="617949">
                <a:tc>
                  <a:txBody>
                    <a:bodyPr/>
                    <a:lstStyle/>
                    <a:p>
                      <a:r>
                        <a:rPr lang="en-US" dirty="0"/>
                        <a:t>Split-view poisoning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Use data hashing, trusted snapshots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64337187"/>
                  </a:ext>
                </a:extLst>
              </a:tr>
              <a:tr h="617949">
                <a:tc>
                  <a:txBody>
                    <a:bodyPr/>
                    <a:lstStyle/>
                    <a:p>
                      <a:r>
                        <a:rPr lang="en-US"/>
                        <a:t>Adversarial examples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Ensemble models, anomaly detection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81628469"/>
                  </a:ext>
                </a:extLst>
              </a:tr>
              <a:tr h="617949">
                <a:tc>
                  <a:txBody>
                    <a:bodyPr/>
                    <a:lstStyle/>
                    <a:p>
                      <a:r>
                        <a:rPr lang="en-US"/>
                        <a:t>Leakage of sensitive info in parameters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Parameter encryption (AES-256), secure enclaves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12829557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72A045-7EDA-5D0A-4AB1-DFDAD0BDB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CB189-6CDD-4BF5-AAD2-95E521E21253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82508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AFDF2-B5B3-308E-C725-2CCB2BFF53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4 : Training &amp; development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2431D8-1165-CD3E-9764-5CEBA15EF0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47850"/>
            <a:ext cx="10515600" cy="4351338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During training and development, the AI system is built and optimized. </a:t>
            </a:r>
          </a:p>
          <a:p>
            <a:pPr marL="0" indent="0">
              <a:buNone/>
            </a:pPr>
            <a:r>
              <a:rPr lang="en-US" dirty="0"/>
              <a:t>Phase include:</a:t>
            </a:r>
          </a:p>
          <a:p>
            <a:pPr lvl="0"/>
            <a:r>
              <a:rPr lang="en-US" b="1" dirty="0"/>
              <a:t>Splitting the dataset</a:t>
            </a:r>
            <a:r>
              <a:rPr lang="en-US" dirty="0"/>
              <a:t>:</a:t>
            </a:r>
          </a:p>
          <a:p>
            <a:pPr lvl="1"/>
            <a:r>
              <a:rPr lang="en-US" b="1" dirty="0"/>
              <a:t>Training set</a:t>
            </a:r>
            <a:r>
              <a:rPr lang="en-US" dirty="0"/>
              <a:t>: Used to teach the model.</a:t>
            </a:r>
          </a:p>
          <a:p>
            <a:pPr lvl="1"/>
            <a:r>
              <a:rPr lang="en-US" b="1" dirty="0"/>
              <a:t>Validation set</a:t>
            </a:r>
            <a:r>
              <a:rPr lang="en-US" dirty="0"/>
              <a:t>: Used to tune hyperparameters (e.g., learning rate, number of layers).</a:t>
            </a:r>
          </a:p>
          <a:p>
            <a:pPr lvl="1"/>
            <a:r>
              <a:rPr lang="en-US" b="1" dirty="0"/>
              <a:t>Test set</a:t>
            </a:r>
            <a:r>
              <a:rPr lang="en-US" dirty="0"/>
              <a:t>: Used to evaluate the model’s performance objectively.</a:t>
            </a:r>
          </a:p>
          <a:p>
            <a:pPr lvl="0"/>
            <a:r>
              <a:rPr lang="en-US" b="1" dirty="0"/>
              <a:t>Training the model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Feeding input data and updating weights (if it's a neural network).</a:t>
            </a:r>
          </a:p>
          <a:p>
            <a:pPr lvl="1"/>
            <a:r>
              <a:rPr lang="en-US" dirty="0"/>
              <a:t>Iteratively improving performance.</a:t>
            </a:r>
          </a:p>
          <a:p>
            <a:pPr lvl="0"/>
            <a:r>
              <a:rPr lang="en-US" b="1" dirty="0"/>
              <a:t>Hyperparameter tuning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Adjusting model settings to reduce errors (e.g., batch size, dropout rate).</a:t>
            </a:r>
          </a:p>
          <a:p>
            <a:pPr lvl="0"/>
            <a:r>
              <a:rPr lang="en-US" b="1" dirty="0"/>
              <a:t>Preventing overfitting/underfitting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Regularization, dropout, early stopping.</a:t>
            </a:r>
          </a:p>
          <a:p>
            <a:pPr lvl="0"/>
            <a:r>
              <a:rPr lang="en-US" b="1" dirty="0"/>
              <a:t>Evaluation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Using metrics like accuracy, precision, recall, F1 score, or MSE depending on the task.</a:t>
            </a:r>
          </a:p>
          <a:p>
            <a:pPr lvl="0"/>
            <a:r>
              <a:rPr lang="en-US" b="1" dirty="0"/>
              <a:t>Saving trained model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Exporting the final model for deployment.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B0A977-66A1-6E7C-7264-FF243E249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CB189-6CDD-4BF5-AAD2-95E521E21253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75050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731F9B-612D-48DB-3A01-BB1C3322CB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03AC1A-2B32-D4F2-92A5-8CE82A8A24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CB189-6CDD-4BF5-AAD2-95E521E21253}" type="slidenum">
              <a:rPr lang="en-US" smtClean="0"/>
              <a:t>46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5FC283-26B4-E7E4-DC11-EF8256FA4999}"/>
              </a:ext>
            </a:extLst>
          </p:cNvPr>
          <p:cNvSpPr txBox="1"/>
          <p:nvPr/>
        </p:nvSpPr>
        <p:spPr>
          <a:xfrm>
            <a:off x="3480618" y="4209768"/>
            <a:ext cx="612058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/>
              <a:t>Key Security and Privacy Aspects</a:t>
            </a:r>
          </a:p>
          <a:p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FC84E9-3DF8-3CF0-9C2B-D26E602A0493}"/>
              </a:ext>
            </a:extLst>
          </p:cNvPr>
          <p:cNvSpPr txBox="1"/>
          <p:nvPr/>
        </p:nvSpPr>
        <p:spPr>
          <a:xfrm>
            <a:off x="5663380" y="5513891"/>
            <a:ext cx="16813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>
                <a:solidFill>
                  <a:srgbClr val="00B0F0"/>
                </a:solidFill>
              </a:rPr>
              <a:t>Let’s explore…</a:t>
            </a:r>
          </a:p>
        </p:txBody>
      </p:sp>
      <p:pic>
        <p:nvPicPr>
          <p:cNvPr id="3" name="Image 1" descr="preencoded.png">
            <a:extLst>
              <a:ext uri="{FF2B5EF4-FFF2-40B4-BE49-F238E27FC236}">
                <a16:creationId xmlns:a16="http://schemas.microsoft.com/office/drawing/2014/main" id="{4EBDE968-B7F3-A75D-1EAD-06C092D8F3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8102" y="1118240"/>
            <a:ext cx="4992498" cy="281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09439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AEDB19-3297-D700-54DA-06AC286F5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Data Origins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35325D-76C3-C21F-87B5-00AE4C9FA4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Risk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/>
              <a:t>Malicious or low-quality data can </a:t>
            </a:r>
            <a:r>
              <a:rPr lang="en-US" b="1" dirty="0"/>
              <a:t>bias or poison</a:t>
            </a:r>
            <a:r>
              <a:rPr lang="en-US" dirty="0"/>
              <a:t> the model.</a:t>
            </a:r>
          </a:p>
          <a:p>
            <a:r>
              <a:rPr lang="en-US" b="1" dirty="0"/>
              <a:t>Mitigations</a:t>
            </a:r>
            <a:r>
              <a:rPr lang="en-US" dirty="0"/>
              <a:t> (per CSI):</a:t>
            </a:r>
          </a:p>
          <a:p>
            <a:r>
              <a:rPr lang="en-US" dirty="0"/>
              <a:t>Vet data sources</a:t>
            </a:r>
          </a:p>
          <a:p>
            <a:r>
              <a:rPr lang="en-US" dirty="0"/>
              <a:t>Use data provenance tracking</a:t>
            </a:r>
          </a:p>
          <a:p>
            <a:r>
              <a:rPr lang="en-US" dirty="0"/>
              <a:t>Apply anomaly &amp; outlier filtering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D55618-2CF2-0C8E-0D30-DF74706A1D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CB189-6CDD-4BF5-AAD2-95E521E21253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40427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1C9F2A-CF3F-42BB-DD9C-A39E0C0AC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Origins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F9D04A-48EC-9E1F-A63A-2D0B1B49D4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Risk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/>
              <a:t>Pre-trained models (from unknown sources) may include </a:t>
            </a:r>
            <a:r>
              <a:rPr lang="en-US" b="1" dirty="0"/>
              <a:t>backdoors or malicious triggers</a:t>
            </a:r>
            <a:r>
              <a:rPr lang="en-US" dirty="0"/>
              <a:t>.</a:t>
            </a:r>
          </a:p>
          <a:p>
            <a:r>
              <a:rPr lang="en-US" b="1" dirty="0"/>
              <a:t>Mitigations</a:t>
            </a:r>
            <a:r>
              <a:rPr lang="en-US" dirty="0"/>
              <a:t>:</a:t>
            </a:r>
          </a:p>
          <a:p>
            <a:r>
              <a:rPr lang="en-US" dirty="0"/>
              <a:t>Only use trusted repositories</a:t>
            </a:r>
          </a:p>
          <a:p>
            <a:r>
              <a:rPr lang="en-US" dirty="0"/>
              <a:t>Test for adversarial behavior</a:t>
            </a:r>
          </a:p>
          <a:p>
            <a:r>
              <a:rPr lang="en-US" dirty="0"/>
              <a:t>Fine-tune using certified datasets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A504CD-37A3-E3CE-4DFD-0C8C3737D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CB189-6CDD-4BF5-AAD2-95E521E21253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08352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270328-FCA2-B0AE-236B-42373A668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Strategies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10BFA7-F688-4BE6-1CC7-7770F9743D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/>
              <a:t>Strategy Types</a:t>
            </a:r>
            <a:r>
              <a:rPr lang="en-US" dirty="0"/>
              <a:t>:</a:t>
            </a:r>
          </a:p>
          <a:p>
            <a:pPr marL="0" indent="0">
              <a:buNone/>
            </a:pPr>
            <a:r>
              <a:rPr lang="en-US" dirty="0"/>
              <a:t>Supervised, Unsupervised, Reinforcement</a:t>
            </a:r>
          </a:p>
          <a:p>
            <a:r>
              <a:rPr lang="en-US" b="1" dirty="0"/>
              <a:t>Risks</a:t>
            </a:r>
            <a:r>
              <a:rPr lang="en-US" dirty="0"/>
              <a:t>:</a:t>
            </a:r>
          </a:p>
          <a:p>
            <a:pPr marL="0" indent="0">
              <a:buNone/>
            </a:pPr>
            <a:r>
              <a:rPr lang="en-US" dirty="0"/>
              <a:t>RL can be manipulated by reward hacking</a:t>
            </a:r>
          </a:p>
          <a:p>
            <a:pPr marL="0" indent="0">
              <a:buNone/>
            </a:pPr>
            <a:r>
              <a:rPr lang="en-US" dirty="0"/>
              <a:t>Unsupervised models may group sensitive attributes together</a:t>
            </a:r>
          </a:p>
          <a:p>
            <a:r>
              <a:rPr lang="en-US" b="1" dirty="0"/>
              <a:t>Mitigations</a:t>
            </a:r>
            <a:r>
              <a:rPr lang="en-US" dirty="0"/>
              <a:t>:</a:t>
            </a:r>
          </a:p>
          <a:p>
            <a:pPr marL="0" indent="0">
              <a:buNone/>
            </a:pPr>
            <a:r>
              <a:rPr lang="en-US" dirty="0"/>
              <a:t>Match learning type to problem</a:t>
            </a:r>
          </a:p>
          <a:p>
            <a:pPr marL="0" indent="0">
              <a:buNone/>
            </a:pPr>
            <a:r>
              <a:rPr lang="en-US" dirty="0"/>
              <a:t>Monitor learning behavior</a:t>
            </a:r>
          </a:p>
          <a:p>
            <a:pPr marL="0" indent="0">
              <a:buNone/>
            </a:pPr>
            <a:r>
              <a:rPr lang="en-US" dirty="0"/>
              <a:t>Conduct adversarial simulations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8C7CFC-1FC3-A4E1-9156-58B2EA893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CB189-6CDD-4BF5-AAD2-95E521E21253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4528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70A9E2-2E9E-3142-C2A2-DCB1FFA90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accent1"/>
                </a:solidFill>
              </a:rPr>
              <a:t>What is an AI System?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B76BA3-22B2-1B13-970D-A7CA9AB6FA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CB189-6CDD-4BF5-AAD2-95E521E21253}" type="slidenum">
              <a:rPr lang="en-US" smtClean="0"/>
              <a:t>5</a:t>
            </a:fld>
            <a:endParaRPr lang="en-US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CF8BDDE5-B417-A90D-052E-FB75E2C1B32D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54946" y="1444467"/>
            <a:ext cx="8065606" cy="40318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sz="3200" dirty="0"/>
              <a:t>The AI enter into a real world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It’s not just the AI model </a:t>
            </a:r>
            <a:r>
              <a:rPr lang="en-US" altLang="en-US" sz="3200" dirty="0"/>
              <a:t>,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it includes:</a:t>
            </a:r>
            <a:b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Input data sources</a:t>
            </a:r>
            <a:b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Processing units (hardware, cloud, etc.)</a:t>
            </a:r>
            <a:b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Interfaces (APIs</a:t>
            </a:r>
            <a:r>
              <a:rPr lang="en-US" altLang="en-US" sz="3200" dirty="0"/>
              <a:t>.. 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)</a:t>
            </a:r>
            <a:b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Deployment environment (cloud, edge, local)</a:t>
            </a:r>
            <a:b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User access and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control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C3C8508-954C-D372-CE76-D8CABFA2A1A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5753" y="4457453"/>
            <a:ext cx="7524037" cy="1716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09046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10AD86-A374-BC1B-820C-6706564B6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Risks &amp;Mitigations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BA3AF515-8D9B-07D5-D50D-21590168023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71062785"/>
              </p:ext>
            </p:extLst>
          </p:nvPr>
        </p:nvGraphicFramePr>
        <p:xfrm>
          <a:off x="838200" y="1991032"/>
          <a:ext cx="10680290" cy="4104330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5340145">
                  <a:extLst>
                    <a:ext uri="{9D8B030D-6E8A-4147-A177-3AD203B41FA5}">
                      <a16:colId xmlns:a16="http://schemas.microsoft.com/office/drawing/2014/main" val="2037986604"/>
                    </a:ext>
                  </a:extLst>
                </a:gridCol>
                <a:gridCol w="5340145">
                  <a:extLst>
                    <a:ext uri="{9D8B030D-6E8A-4147-A177-3AD203B41FA5}">
                      <a16:colId xmlns:a16="http://schemas.microsoft.com/office/drawing/2014/main" val="3796176280"/>
                    </a:ext>
                  </a:extLst>
                </a:gridCol>
              </a:tblGrid>
              <a:tr h="668594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kern="100" dirty="0">
                          <a:effectLst/>
                        </a:rPr>
                        <a:t>Risk</a:t>
                      </a:r>
                      <a:endParaRPr lang="en-US" sz="20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kern="100">
                          <a:effectLst/>
                        </a:rPr>
                        <a:t>Mitigation</a:t>
                      </a:r>
                      <a:endParaRPr lang="en-US" sz="2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3236956968"/>
                  </a:ext>
                </a:extLst>
              </a:tr>
              <a:tr h="668594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kern="100">
                          <a:effectLst/>
                        </a:rPr>
                        <a:t>Data poisoning</a:t>
                      </a:r>
                      <a:endParaRPr lang="en-US" sz="2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kern="100">
                          <a:effectLst/>
                        </a:rPr>
                        <a:t>Clean data, validate inputs, anomaly detection</a:t>
                      </a:r>
                      <a:endParaRPr lang="en-US" sz="2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420270718"/>
                  </a:ext>
                </a:extLst>
              </a:tr>
              <a:tr h="668594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kern="100">
                          <a:effectLst/>
                        </a:rPr>
                        <a:t>Overfitting on PII</a:t>
                      </a:r>
                      <a:endParaRPr lang="en-US" sz="2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kern="100">
                          <a:effectLst/>
                        </a:rPr>
                        <a:t>Use differential privacy, regularization, model audits</a:t>
                      </a:r>
                      <a:endParaRPr lang="en-US" sz="2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2347942887"/>
                  </a:ext>
                </a:extLst>
              </a:tr>
              <a:tr h="668594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kern="100">
                          <a:effectLst/>
                        </a:rPr>
                        <a:t>Model compromise</a:t>
                      </a:r>
                      <a:endParaRPr lang="en-US" sz="2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kern="100">
                          <a:effectLst/>
                        </a:rPr>
                        <a:t>Scan and test pre-trained models, retrain partially</a:t>
                      </a:r>
                      <a:endParaRPr lang="en-US" sz="2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496284317"/>
                  </a:ext>
                </a:extLst>
              </a:tr>
              <a:tr h="668594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kern="100">
                          <a:effectLst/>
                        </a:rPr>
                        <a:t>Strategy abuse</a:t>
                      </a:r>
                      <a:endParaRPr lang="en-US" sz="2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kern="100">
                          <a:effectLst/>
                        </a:rPr>
                        <a:t>Match task to method, monitor for unexpected behavior</a:t>
                      </a:r>
                      <a:endParaRPr lang="en-US" sz="2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4003826819"/>
                  </a:ext>
                </a:extLst>
              </a:tr>
              <a:tr h="668594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kern="100">
                          <a:effectLst/>
                        </a:rPr>
                        <a:t>Resource abuse</a:t>
                      </a:r>
                      <a:endParaRPr lang="en-US" sz="2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kern="100" dirty="0">
                          <a:effectLst/>
                        </a:rPr>
                        <a:t>Rate-limit training jobs, use secure cloud infrastructure</a:t>
                      </a:r>
                      <a:endParaRPr lang="en-US" sz="20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3949842546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4EE928-882B-6F33-D850-212A0318ED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CB189-6CDD-4BF5-AAD2-95E521E21253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13367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547C09-AC67-2A33-BBD9-4382B4774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5 : Testing &amp; Validation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A079F1-CEE6-214C-CB45-55E9A02EA9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Test the model before enter in the real  world</a:t>
            </a:r>
          </a:p>
          <a:p>
            <a:r>
              <a:rPr lang="en-US" dirty="0"/>
              <a:t>Verify AI model accuracy (Accuracy, Precision, Recall, F1 Score (for classification), MSE, RMSE (for regression))</a:t>
            </a:r>
          </a:p>
          <a:p>
            <a:r>
              <a:rPr lang="en-US" dirty="0"/>
              <a:t>Detect vulnerabilities like bias , drift , error </a:t>
            </a:r>
          </a:p>
          <a:p>
            <a:r>
              <a:rPr lang="en-US" dirty="0"/>
              <a:t>Testing &amp;Validation Activities:</a:t>
            </a:r>
          </a:p>
          <a:p>
            <a:pPr marL="0" indent="0">
              <a:buNone/>
            </a:pPr>
            <a:r>
              <a:rPr lang="en-US" dirty="0"/>
              <a:t>Adversarial testing/red‑teaming</a:t>
            </a:r>
          </a:p>
          <a:p>
            <a:pPr marL="0" indent="0">
              <a:buNone/>
            </a:pPr>
            <a:r>
              <a:rPr lang="en-US" dirty="0"/>
              <a:t>Performance validation: metrics on unseen data</a:t>
            </a:r>
          </a:p>
          <a:p>
            <a:pPr marL="0" indent="0">
              <a:buNone/>
            </a:pPr>
            <a:r>
              <a:rPr lang="en-US" dirty="0"/>
              <a:t>Bias and fairness evaluation</a:t>
            </a:r>
          </a:p>
          <a:p>
            <a:pPr marL="0" indent="0">
              <a:buNone/>
            </a:pPr>
            <a:r>
              <a:rPr lang="en-US" dirty="0"/>
              <a:t>Safety and robustness assessments</a:t>
            </a:r>
          </a:p>
          <a:p>
            <a:pPr marL="0" indent="0">
              <a:buNone/>
            </a:pPr>
            <a:r>
              <a:rPr lang="en-US" dirty="0"/>
              <a:t>Model behavior drift testing over time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BC635F-5FB6-9E04-7501-E8D8C947E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CB189-6CDD-4BF5-AAD2-95E521E21253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66303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892DF-AE9F-C5C4-FDCB-2B7DCCD7B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Risks &amp; Mitigations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68DB087A-0A39-B01B-CD5D-CF264B2F1A7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86723785"/>
              </p:ext>
            </p:extLst>
          </p:nvPr>
        </p:nvGraphicFramePr>
        <p:xfrm>
          <a:off x="838199" y="2020528"/>
          <a:ext cx="8586020" cy="374904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4293010">
                  <a:extLst>
                    <a:ext uri="{9D8B030D-6E8A-4147-A177-3AD203B41FA5}">
                      <a16:colId xmlns:a16="http://schemas.microsoft.com/office/drawing/2014/main" val="688972969"/>
                    </a:ext>
                  </a:extLst>
                </a:gridCol>
                <a:gridCol w="4293010">
                  <a:extLst>
                    <a:ext uri="{9D8B030D-6E8A-4147-A177-3AD203B41FA5}">
                      <a16:colId xmlns:a16="http://schemas.microsoft.com/office/drawing/2014/main" val="1352139011"/>
                    </a:ext>
                  </a:extLst>
                </a:gridCol>
              </a:tblGrid>
              <a:tr h="294968">
                <a:tc>
                  <a:txBody>
                    <a:bodyPr/>
                    <a:lstStyle/>
                    <a:p>
                      <a:r>
                        <a:rPr lang="en-US" sz="2400" b="1" dirty="0"/>
                        <a:t>Risk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b="1" dirty="0"/>
                        <a:t>Mitigation</a:t>
                      </a:r>
                      <a:endParaRPr 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35978777"/>
                  </a:ext>
                </a:extLst>
              </a:tr>
              <a:tr h="530942">
                <a:tc>
                  <a:txBody>
                    <a:bodyPr/>
                    <a:lstStyle/>
                    <a:p>
                      <a:r>
                        <a:rPr lang="en-US" sz="2400"/>
                        <a:t>Model drift over time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Drift detection; automated triggers and alerts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35303100"/>
                  </a:ext>
                </a:extLst>
              </a:tr>
              <a:tr h="530942">
                <a:tc>
                  <a:txBody>
                    <a:bodyPr/>
                    <a:lstStyle/>
                    <a:p>
                      <a:r>
                        <a:rPr lang="en-US" sz="2400" dirty="0"/>
                        <a:t>Adversarial exploits discovered post-deployment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Red‑teaming and adversarial simulations before release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9497443"/>
                  </a:ext>
                </a:extLst>
              </a:tr>
              <a:tr h="530942">
                <a:tc>
                  <a:txBody>
                    <a:bodyPr/>
                    <a:lstStyle/>
                    <a:p>
                      <a:r>
                        <a:rPr lang="en-US" sz="2400" dirty="0"/>
                        <a:t>Deployment without validation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Formal evaluation steps with metrics/gates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21405921"/>
                  </a:ext>
                </a:extLst>
              </a:tr>
              <a:tr h="530942">
                <a:tc>
                  <a:txBody>
                    <a:bodyPr/>
                    <a:lstStyle/>
                    <a:p>
                      <a:r>
                        <a:rPr lang="en-US" sz="2400" dirty="0"/>
                        <a:t>Incident not detected promptly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Real‑time monitoring, logging, rollback mechanism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32146696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3C904C-8E8F-9797-DA96-02CEAADF1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CB189-6CDD-4BF5-AAD2-95E521E21253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62847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B124A3-AACC-ED48-BEA7-2B1952C08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6 : Deployment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0745B6-6DDE-79FB-5EF6-BEC46C433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The model enter finally in the production life ( Real world)</a:t>
            </a:r>
          </a:p>
          <a:p>
            <a:r>
              <a:rPr lang="en-US" sz="2400" dirty="0"/>
              <a:t>Risks in this phase : </a:t>
            </a:r>
          </a:p>
          <a:p>
            <a:pPr marL="0" indent="0">
              <a:buNone/>
            </a:pPr>
            <a:r>
              <a:rPr lang="en-US" sz="2400" dirty="0"/>
              <a:t>Unauthorized access </a:t>
            </a:r>
          </a:p>
          <a:p>
            <a:pPr marL="0" indent="0">
              <a:buNone/>
            </a:pPr>
            <a:r>
              <a:rPr lang="en-US" sz="2400" dirty="0"/>
              <a:t>Misconfiguration </a:t>
            </a:r>
          </a:p>
          <a:p>
            <a:pPr marL="0" indent="0">
              <a:buNone/>
            </a:pPr>
            <a:r>
              <a:rPr lang="en-US" sz="2400" dirty="0"/>
              <a:t>Model inversion</a:t>
            </a:r>
          </a:p>
          <a:p>
            <a:pPr marL="0" indent="0">
              <a:buNone/>
            </a:pPr>
            <a:r>
              <a:rPr lang="en-US" sz="2400" dirty="0"/>
              <a:t>Risks from the deployment area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AD6CD4-5533-8232-BAFF-C3987CAF90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CB189-6CDD-4BF5-AAD2-95E521E21253}" type="slidenum">
              <a:rPr lang="en-US" smtClean="0"/>
              <a:t>53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602788B-4945-6B9E-B6BE-F49AC51418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9651924"/>
              </p:ext>
            </p:extLst>
          </p:nvPr>
        </p:nvGraphicFramePr>
        <p:xfrm>
          <a:off x="1854201" y="4566920"/>
          <a:ext cx="8127999" cy="2291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3489676195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720421369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3629789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Area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Risk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Mitigation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7946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cloud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External attacks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Use secure channel (exp: HTTPs ,VPN)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36392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Edge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Physical access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Apply secure boot and physical protection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61605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On premise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Threat from the inside of company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Encrypt files ,access control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85562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1494978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4A167-E276-C72D-2A08-34A073362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Risk from Model packaging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2BB32F-C12D-560D-CF58-773209C945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First, we containerize the AI model using tools like Docker and then deploy it using Kubernetes.</a:t>
            </a:r>
            <a:br>
              <a:rPr lang="en-US" dirty="0"/>
            </a:br>
            <a:r>
              <a:rPr lang="en-US" dirty="0"/>
              <a:t>Each of these steps introduces its own security risks, starting from securing the data before containerization</a:t>
            </a:r>
          </a:p>
          <a:p>
            <a:pPr marL="0" indent="0">
              <a:buNone/>
            </a:pPr>
            <a:r>
              <a:rPr lang="en-US" dirty="0"/>
              <a:t>Docker = container includes everything the AI model needs to run: code, dependencies, libraries, and configuration files</a:t>
            </a:r>
          </a:p>
          <a:p>
            <a:pPr marL="0" indent="0">
              <a:buNone/>
            </a:pPr>
            <a:r>
              <a:rPr lang="en-US" dirty="0"/>
              <a:t>So , it’s essential to ensure that all in the </a:t>
            </a:r>
          </a:p>
          <a:p>
            <a:pPr marL="0" indent="0">
              <a:buNone/>
            </a:pPr>
            <a:r>
              <a:rPr lang="en-US" dirty="0"/>
              <a:t>container is secure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366652-FF7A-4316-2EBE-74B51270A6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CB189-6CDD-4BF5-AAD2-95E521E21253}" type="slidenum">
              <a:rPr lang="en-US" smtClean="0"/>
              <a:t>54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5F411A6-89AE-AF45-E2E0-F696AB0CD2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6922" y="4531431"/>
            <a:ext cx="3129115" cy="1824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41469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63AC55-FA80-0F8D-7065-ABDF3418C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Docker Works???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84E3E83-E388-2258-0DA2-74D5173674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1103" y="1658782"/>
            <a:ext cx="5920897" cy="354043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B10503-9AA5-BFF9-E045-46CE213B7F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CB189-6CDD-4BF5-AAD2-95E521E21253}" type="slidenum">
              <a:rPr lang="en-US" smtClean="0"/>
              <a:t>55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A16D55-97F0-AAD8-0695-C603881014A9}"/>
              </a:ext>
            </a:extLst>
          </p:cNvPr>
          <p:cNvSpPr txBox="1"/>
          <p:nvPr/>
        </p:nvSpPr>
        <p:spPr>
          <a:xfrm>
            <a:off x="707923" y="1690688"/>
            <a:ext cx="61353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code to container </a:t>
            </a:r>
          </a:p>
          <a:p>
            <a:r>
              <a:rPr lang="en-US" dirty="0"/>
              <a:t>Docker file :text file define how we build the ai model</a:t>
            </a:r>
          </a:p>
          <a:p>
            <a:r>
              <a:rPr lang="en-US" dirty="0"/>
              <a:t>Exp :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F1A15D3-6EB9-2297-BE87-B0AA8EF169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6348" y="2332227"/>
            <a:ext cx="4709652" cy="268976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75A2D9B-B2F1-2A40-B717-42DB5C1D2D93}"/>
              </a:ext>
            </a:extLst>
          </p:cNvPr>
          <p:cNvSpPr txBox="1"/>
          <p:nvPr/>
        </p:nvSpPr>
        <p:spPr>
          <a:xfrm>
            <a:off x="707923" y="5368413"/>
            <a:ext cx="669576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Docker image :Read-only templates used to create containers. They include the application code, libraries, and dependencies. Run using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docker build -t </a:t>
            </a:r>
            <a:r>
              <a:rPr lang="en-US" dirty="0" err="1"/>
              <a:t>mymodel</a:t>
            </a:r>
            <a:endParaRPr lang="en-US" dirty="0"/>
          </a:p>
          <a:p>
            <a:r>
              <a:rPr lang="en-US" dirty="0"/>
              <a:t>Docker container :The Running App , run using 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docker run </a:t>
            </a:r>
            <a:r>
              <a:rPr lang="en-US" dirty="0" err="1"/>
              <a:t>mymodel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990364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049652-CE04-41E4-9481-B7806D34E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Risks &amp;Mitigation 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81AB9B6F-BE8E-7ED8-8351-A6D8AEEB24B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13432958"/>
              </p:ext>
            </p:extLst>
          </p:nvPr>
        </p:nvGraphicFramePr>
        <p:xfrm>
          <a:off x="838200" y="1965960"/>
          <a:ext cx="10515600" cy="283464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1092927503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113895453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Risk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Mitigation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3233646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Vulnerable base image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Use official &amp; minimal images + scan with </a:t>
                      </a:r>
                      <a:r>
                        <a:rPr lang="en-US" dirty="0" err="1"/>
                        <a:t>Trivy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0787705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Secrets in images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Use Docker secrets or environment variables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3503961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Run container as root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Add non-root user in </a:t>
                      </a:r>
                      <a:r>
                        <a:rPr lang="en-US" dirty="0" err="1"/>
                        <a:t>Dockerfile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9927199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Unrestricted container network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Use isolated Docker networks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6186197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Outdated dependencies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Automate updates using </a:t>
                      </a:r>
                      <a:r>
                        <a:rPr lang="en-US" dirty="0" err="1"/>
                        <a:t>Dependabot</a:t>
                      </a:r>
                      <a:r>
                        <a:rPr lang="en-US" dirty="0"/>
                        <a:t> or Renovate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5018176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No runtime monitoring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Use Prometheus, Grafana, or Falco to detect anomalies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210806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6D1F3A-9E03-D371-F3F4-D4775B1ED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CB189-6CDD-4BF5-AAD2-95E521E21253}" type="slidenum">
              <a:rPr lang="en-US" smtClean="0"/>
              <a:t>56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3FFB1B-C996-40ED-1B0C-CC3ADD909051}"/>
              </a:ext>
            </a:extLst>
          </p:cNvPr>
          <p:cNvSpPr txBox="1"/>
          <p:nvPr/>
        </p:nvSpPr>
        <p:spPr>
          <a:xfrm>
            <a:off x="5836674" y="5480326"/>
            <a:ext cx="609845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https://dev.to/docker/container-security-best-practices-for-aiml-projects-ac</a:t>
            </a:r>
          </a:p>
        </p:txBody>
      </p:sp>
    </p:spTree>
    <p:extLst>
      <p:ext uri="{BB962C8B-B14F-4D97-AF65-F5344CB8AC3E}">
        <p14:creationId xmlns:p14="http://schemas.microsoft.com/office/powerpoint/2010/main" val="38236970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63D569-CAE9-A8BD-76ED-F2F59492F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2F7257-2281-84B1-FA31-B8D3D4065D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After we use Docker to containerize our AI model, we use Kubernetes to deploy, manage, and scale those containers automatically</a:t>
            </a:r>
          </a:p>
          <a:p>
            <a:r>
              <a:rPr lang="en-US" dirty="0"/>
              <a:t>Kubernetes is an open source used for managing containers</a:t>
            </a:r>
          </a:p>
          <a:p>
            <a:r>
              <a:rPr lang="en-US" dirty="0"/>
              <a:t>Dockers </a:t>
            </a:r>
            <a:r>
              <a:rPr lang="en-US" dirty="0">
                <a:sym typeface="Wingdings" panose="05000000000000000000" pitchFamily="2" charset="2"/>
              </a:rPr>
              <a:t> make boxes </a:t>
            </a:r>
          </a:p>
          <a:p>
            <a:r>
              <a:rPr lang="en-US" dirty="0">
                <a:sym typeface="Wingdings" panose="05000000000000000000" pitchFamily="2" charset="2"/>
              </a:rPr>
              <a:t>Kubernetes </a:t>
            </a:r>
            <a:r>
              <a:rPr lang="en-US" dirty="0"/>
              <a:t>Move, launch, control thousands of boxes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80F249-8AB2-B4F5-FA08-42C1EEA3E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CB189-6CDD-4BF5-AAD2-95E521E21253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23006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A173A4-CFB5-56C4-B09A-30B458E5C2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Kubernetes works?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D98079-93D0-623D-02F5-4AAE36EA8C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deploy a Kubernetes we get a clusters , clusters contains control panel ,Nodes (worker)</a:t>
            </a:r>
          </a:p>
          <a:p>
            <a:r>
              <a:rPr lang="en-US" dirty="0"/>
              <a:t>Control Panel =brain of the system</a:t>
            </a:r>
          </a:p>
          <a:p>
            <a:r>
              <a:rPr lang="en-US" dirty="0"/>
              <a:t>Control Panel components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7B90EA-706C-96C7-5F2D-3121DCAC57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CB189-6CDD-4BF5-AAD2-95E521E21253}" type="slidenum">
              <a:rPr lang="en-US" smtClean="0"/>
              <a:t>58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DDE82D0-8D5F-76D1-450A-0E539CDA54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8465003"/>
              </p:ext>
            </p:extLst>
          </p:nvPr>
        </p:nvGraphicFramePr>
        <p:xfrm>
          <a:off x="838200" y="3761060"/>
          <a:ext cx="10164098" cy="2777852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5082049">
                  <a:extLst>
                    <a:ext uri="{9D8B030D-6E8A-4147-A177-3AD203B41FA5}">
                      <a16:colId xmlns:a16="http://schemas.microsoft.com/office/drawing/2014/main" val="3943938435"/>
                    </a:ext>
                  </a:extLst>
                </a:gridCol>
                <a:gridCol w="5082049">
                  <a:extLst>
                    <a:ext uri="{9D8B030D-6E8A-4147-A177-3AD203B41FA5}">
                      <a16:colId xmlns:a16="http://schemas.microsoft.com/office/drawing/2014/main" val="3536488073"/>
                    </a:ext>
                  </a:extLst>
                </a:gridCol>
              </a:tblGrid>
              <a:tr h="400412">
                <a:tc>
                  <a:txBody>
                    <a:bodyPr/>
                    <a:lstStyle/>
                    <a:p>
                      <a:r>
                        <a:rPr lang="en-US" dirty="0"/>
                        <a:t>Component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Function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23533044"/>
                  </a:ext>
                </a:extLst>
              </a:tr>
              <a:tr h="597482">
                <a:tc>
                  <a:txBody>
                    <a:bodyPr/>
                    <a:lstStyle/>
                    <a:p>
                      <a:r>
                        <a:rPr lang="en-US" dirty="0" err="1"/>
                        <a:t>kube-apiserver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Exposes the Kubernetes API (entry point to the system)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79999816"/>
                  </a:ext>
                </a:extLst>
              </a:tr>
              <a:tr h="341418">
                <a:tc>
                  <a:txBody>
                    <a:bodyPr/>
                    <a:lstStyle/>
                    <a:p>
                      <a:r>
                        <a:rPr lang="en-US"/>
                        <a:t>etcd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Stores all cluster data (key-value database)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7881512"/>
                  </a:ext>
                </a:extLst>
              </a:tr>
              <a:tr h="341418">
                <a:tc>
                  <a:txBody>
                    <a:bodyPr/>
                    <a:lstStyle/>
                    <a:p>
                      <a:r>
                        <a:rPr lang="en-US"/>
                        <a:t>kube-scheduler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Decides which node runs each Pod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1941112"/>
                  </a:ext>
                </a:extLst>
              </a:tr>
              <a:tr h="341418">
                <a:tc>
                  <a:txBody>
                    <a:bodyPr/>
                    <a:lstStyle/>
                    <a:p>
                      <a:r>
                        <a:rPr lang="en-US"/>
                        <a:t>kube-controller-manager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Ensures the desired state is maintained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84149497"/>
                  </a:ext>
                </a:extLst>
              </a:tr>
              <a:tr h="597482">
                <a:tc>
                  <a:txBody>
                    <a:bodyPr/>
                    <a:lstStyle/>
                    <a:p>
                      <a:r>
                        <a:rPr lang="en-US" dirty="0"/>
                        <a:t>cloud-controller-manager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Connects Kubernetes to cloud platforms (e.g., AWS, GCP)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969985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7777490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C22EEA-9E01-3E66-A778-4B6703C7F1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213" y="1604399"/>
            <a:ext cx="10515600" cy="4351338"/>
          </a:xfrm>
        </p:spPr>
        <p:txBody>
          <a:bodyPr/>
          <a:lstStyle/>
          <a:p>
            <a:r>
              <a:rPr lang="en-US" dirty="0"/>
              <a:t>Nodes =machines that run the containers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AC1F9E-C2C3-3D32-F1BC-94D35C902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CB189-6CDD-4BF5-AAD2-95E521E21253}" type="slidenum">
              <a:rPr lang="en-US" smtClean="0"/>
              <a:t>59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E4B2B73-FA69-AB4B-EF5D-F45D2384D5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2625275"/>
              </p:ext>
            </p:extLst>
          </p:nvPr>
        </p:nvGraphicFramePr>
        <p:xfrm>
          <a:off x="557981" y="2317028"/>
          <a:ext cx="10515600" cy="146304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397650887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178238666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/>
                        <a:t>Component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Function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9682757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kubelet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Ensures containers inside Pods are running properly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5802813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kube-proxy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Manages networking and service communication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4877074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container runtime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Runs the actual containers (e.g., Docker, </a:t>
                      </a:r>
                      <a:r>
                        <a:rPr lang="en-US" dirty="0" err="1"/>
                        <a:t>containerd</a:t>
                      </a:r>
                      <a:r>
                        <a:rPr lang="en-US" dirty="0"/>
                        <a:t>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2309193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A0D605EB-420B-0FD3-3A89-F6D3F1E6C9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3078" y="3882547"/>
            <a:ext cx="4523133" cy="2742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069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21C758-5C05-C644-552F-3A4FC1DAD1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3D84D4-0BF8-F7AF-D5DF-B2E547E97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CB189-6CDD-4BF5-AAD2-95E521E21253}" type="slidenum">
              <a:rPr lang="en-US" smtClean="0"/>
              <a:t>6</a:t>
            </a:fld>
            <a:endParaRPr lang="en-US"/>
          </a:p>
        </p:txBody>
      </p:sp>
      <p:sp>
        <p:nvSpPr>
          <p:cNvPr id="5" name="Flowchart: Connector 4" descr="?">
            <a:extLst>
              <a:ext uri="{FF2B5EF4-FFF2-40B4-BE49-F238E27FC236}">
                <a16:creationId xmlns:a16="http://schemas.microsoft.com/office/drawing/2014/main" id="{ED3E272F-EC02-429A-F623-12754560DF03}"/>
              </a:ext>
            </a:extLst>
          </p:cNvPr>
          <p:cNvSpPr/>
          <p:nvPr/>
        </p:nvSpPr>
        <p:spPr>
          <a:xfrm>
            <a:off x="4365523" y="475866"/>
            <a:ext cx="3672348" cy="3566498"/>
          </a:xfrm>
          <a:prstGeom prst="flowChartConnector">
            <a:avLst/>
          </a:prstGeom>
          <a:solidFill>
            <a:srgbClr val="00B0F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800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92917D-3F6D-D741-C585-64699FF2640B}"/>
              </a:ext>
            </a:extLst>
          </p:cNvPr>
          <p:cNvSpPr txBox="1"/>
          <p:nvPr/>
        </p:nvSpPr>
        <p:spPr>
          <a:xfrm>
            <a:off x="4041057" y="4332878"/>
            <a:ext cx="523567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/>
              <a:t>What’s more important to secure ?</a:t>
            </a:r>
          </a:p>
          <a:p>
            <a:r>
              <a:rPr lang="en-US"/>
              <a:t>            Model or the whole system it lives in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D015AC-08CD-1F3E-066F-123E015F193D}"/>
              </a:ext>
            </a:extLst>
          </p:cNvPr>
          <p:cNvSpPr txBox="1"/>
          <p:nvPr/>
        </p:nvSpPr>
        <p:spPr>
          <a:xfrm>
            <a:off x="5314334" y="5362056"/>
            <a:ext cx="47489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>
                <a:solidFill>
                  <a:srgbClr val="00B0F0"/>
                </a:solidFill>
              </a:rPr>
              <a:t>Let’s find out!</a:t>
            </a:r>
          </a:p>
        </p:txBody>
      </p:sp>
    </p:spTree>
    <p:extLst>
      <p:ext uri="{BB962C8B-B14F-4D97-AF65-F5344CB8AC3E}">
        <p14:creationId xmlns:p14="http://schemas.microsoft.com/office/powerpoint/2010/main" val="234533974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4C8EC8-3D19-FEA5-1447-F8D86ED31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Risks &amp; Mitigations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01E1BB94-EADE-1246-EE07-B05538C5B0F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91425974"/>
              </p:ext>
            </p:extLst>
          </p:nvPr>
        </p:nvGraphicFramePr>
        <p:xfrm>
          <a:off x="838200" y="1825625"/>
          <a:ext cx="10515600" cy="3942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50757250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59764725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Risk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Mitigation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37687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Misconfiguration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Implement verification tools (</a:t>
                      </a:r>
                      <a:r>
                        <a:rPr lang="en-US" dirty="0" err="1"/>
                        <a:t>Kubval</a:t>
                      </a:r>
                      <a:r>
                        <a:rPr lang="en-US" dirty="0"/>
                        <a:t>), RBAC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93124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Insecure container images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Use signed and trusted images, scan with tools like </a:t>
                      </a:r>
                      <a:r>
                        <a:rPr lang="en-US" dirty="0" err="1"/>
                        <a:t>Trivy</a:t>
                      </a:r>
                      <a:r>
                        <a:rPr lang="en-US" dirty="0"/>
                        <a:t> or Clair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26619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Inadequate network segmentation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Define strict </a:t>
                      </a:r>
                      <a:r>
                        <a:rPr lang="en-US" dirty="0" err="1"/>
                        <a:t>NetworkPolicies</a:t>
                      </a:r>
                      <a:r>
                        <a:rPr lang="en-US" dirty="0"/>
                        <a:t>, apply default deny rules, use Calico or Cilium for enforcement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47625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Exposed Kubernetes API endpoints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Secure with TLS, enable strong authentication, use API gateway with rate-limiting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17049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Supply chain attacks in CI/CD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Enable image signing (e.g., </a:t>
                      </a:r>
                      <a:r>
                        <a:rPr lang="en-US" dirty="0" err="1"/>
                        <a:t>Sigstore</a:t>
                      </a:r>
                      <a:r>
                        <a:rPr lang="en-US" dirty="0"/>
                        <a:t>, Cosign), verify build sources, and scan CI/CD pipelines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04920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Lack of real-time monitoring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Deploy runtime threat detection tools like Falco, use Prometheus &amp; Grafana for metrics and alerting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28130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C26D8C-CDCD-097E-EA0C-34180ED258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CB189-6CDD-4BF5-AAD2-95E521E21253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03122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68A9BE-7713-F088-8CA6-BC8BE04DAA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7 : Monitoring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9B4A0A-BED9-0F42-94AF-0F81BD8B9D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After the model enter  running in the real world, goal here is to make sure it performs well and stays aligned with ethical standards at all time</a:t>
            </a:r>
          </a:p>
          <a:p>
            <a:r>
              <a:rPr lang="en-US" dirty="0"/>
              <a:t>Responsibilities include:</a:t>
            </a:r>
          </a:p>
          <a:p>
            <a:pPr marL="0" indent="0">
              <a:buNone/>
            </a:pPr>
            <a:r>
              <a:rPr lang="en-US" dirty="0"/>
              <a:t>Continuously monitoring  the performance of AI model</a:t>
            </a:r>
          </a:p>
          <a:p>
            <a:pPr marL="0" indent="0">
              <a:buNone/>
            </a:pPr>
            <a:r>
              <a:rPr lang="en-US" dirty="0"/>
              <a:t>Detect model drift </a:t>
            </a:r>
          </a:p>
          <a:p>
            <a:pPr marL="0" indent="0">
              <a:buNone/>
            </a:pPr>
            <a:r>
              <a:rPr lang="en-US" dirty="0"/>
              <a:t>Logging prediction( output of the system ) , input metadate (input , date ..) and the system behavior.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4C99B6-3DF5-19DD-659F-617698A9F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CB189-6CDD-4BF5-AAD2-95E521E21253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68432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1D1BB-3F5C-85FA-9B04-96774A82BF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Monitoring using Prometheus &amp; Grafana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FDD1D7-E74D-63FC-2961-7F577E0C4A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Prometheus= open source tools used for detect and mitigate memory leaks in application </a:t>
            </a:r>
          </a:p>
          <a:p>
            <a:r>
              <a:rPr lang="en-US" dirty="0"/>
              <a:t>What ‘s memory leaks?</a:t>
            </a:r>
          </a:p>
          <a:p>
            <a:pPr marL="0" indent="0">
              <a:buNone/>
            </a:pPr>
            <a:r>
              <a:rPr lang="en-US" dirty="0"/>
              <a:t>When the program allocates memory but fails to release</a:t>
            </a:r>
          </a:p>
          <a:p>
            <a:pPr marL="0" indent="0">
              <a:buNone/>
            </a:pPr>
            <a:r>
              <a:rPr lang="en-US" dirty="0"/>
              <a:t>Prometheus collect the metrics from the </a:t>
            </a:r>
          </a:p>
          <a:p>
            <a:pPr marL="0" indent="0">
              <a:buNone/>
            </a:pPr>
            <a:r>
              <a:rPr lang="en-US" dirty="0"/>
              <a:t>application  ( CPU , use of memory , nb of </a:t>
            </a:r>
          </a:p>
          <a:p>
            <a:pPr marL="0" indent="0">
              <a:buNone/>
            </a:pPr>
            <a:r>
              <a:rPr lang="en-US" dirty="0"/>
              <a:t>Users , time to response, nb of pod restarts)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6DEE5D-E67A-BED6-740C-95CB7D749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CB189-6CDD-4BF5-AAD2-95E521E21253}" type="slidenum">
              <a:rPr lang="en-US" smtClean="0"/>
              <a:t>62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B8ABC6E-F4F1-F1E2-9A3A-3F9F5FB7CF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55" y="3806980"/>
            <a:ext cx="3581345" cy="1895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59949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48393-7848-7DD3-4614-1E0542F0E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Grafana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94A633-2024-5D12-0037-F21E8D2BCF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After the Prometheus collect all the metrics , Grafana help us to visualize all this metrics in graphs </a:t>
            </a:r>
          </a:p>
          <a:p>
            <a:r>
              <a:rPr lang="en-US" dirty="0"/>
              <a:t>Also , Prometheus can send an alerts for the anormal behavior of ai model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7C196F-BAEB-0809-0179-F605D069DB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CB189-6CDD-4BF5-AAD2-95E521E21253}" type="slidenum">
              <a:rPr lang="en-US" smtClean="0"/>
              <a:t>63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9DDC362-3C00-8342-F328-555482A907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7115" y="3541184"/>
            <a:ext cx="4687638" cy="2815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84221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C2D769-8209-F756-C0A2-782D07C1B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8 :Maintenance &amp; Update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292A33-5628-401F-EA9C-2D610BA92F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It is not the end , it ‘s a phase continuously monitoring for improve the behavior of Ai system </a:t>
            </a:r>
          </a:p>
          <a:p>
            <a:pPr marL="0" indent="0">
              <a:buNone/>
            </a:pPr>
            <a:r>
              <a:rPr lang="en-US" dirty="0"/>
              <a:t>We do updates but make sure that you have always a copy of version </a:t>
            </a:r>
          </a:p>
          <a:p>
            <a:pPr marL="0" indent="0">
              <a:buNone/>
            </a:pPr>
            <a:r>
              <a:rPr lang="en-US" dirty="0"/>
              <a:t>We can do it using tools like </a:t>
            </a:r>
            <a:r>
              <a:rPr lang="en-US" dirty="0" err="1"/>
              <a:t>MLFlows</a:t>
            </a:r>
            <a:r>
              <a:rPr lang="en-US" dirty="0"/>
              <a:t> , DVC to keep the old version is stored  securely , allowing easy rollback and </a:t>
            </a:r>
            <a:r>
              <a:rPr lang="en-US" dirty="0" err="1"/>
              <a:t>comparaison</a:t>
            </a:r>
            <a:r>
              <a:rPr lang="en-US" dirty="0"/>
              <a:t> between different iterations.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4B78E2-6690-1D4F-EF7D-91557983E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CB189-6CDD-4BF5-AAD2-95E521E21253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38033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4EA8A9-B0DB-98E3-CAC3-CEF968FAF0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Risks &amp; Mitigations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44AFCC88-9547-EA94-CA75-0F7B21DBABF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45299109"/>
              </p:ext>
            </p:extLst>
          </p:nvPr>
        </p:nvGraphicFramePr>
        <p:xfrm>
          <a:off x="333761" y="1769089"/>
          <a:ext cx="11288504" cy="4115098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5906571">
                  <a:extLst>
                    <a:ext uri="{9D8B030D-6E8A-4147-A177-3AD203B41FA5}">
                      <a16:colId xmlns:a16="http://schemas.microsoft.com/office/drawing/2014/main" val="3242951451"/>
                    </a:ext>
                  </a:extLst>
                </a:gridCol>
                <a:gridCol w="5381933">
                  <a:extLst>
                    <a:ext uri="{9D8B030D-6E8A-4147-A177-3AD203B41FA5}">
                      <a16:colId xmlns:a16="http://schemas.microsoft.com/office/drawing/2014/main" val="109429376"/>
                    </a:ext>
                  </a:extLst>
                </a:gridCol>
              </a:tblGrid>
              <a:tr h="295006">
                <a:tc>
                  <a:txBody>
                    <a:bodyPr/>
                    <a:lstStyle/>
                    <a:p>
                      <a:r>
                        <a:rPr lang="en-US" sz="1500"/>
                        <a:t>Risk</a:t>
                      </a:r>
                    </a:p>
                  </a:txBody>
                  <a:tcPr marL="73751" marR="73751" marT="36876" marB="36876" anchor="ctr"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Mitigation Strategy</a:t>
                      </a:r>
                    </a:p>
                  </a:txBody>
                  <a:tcPr marL="73751" marR="73751" marT="36876" marB="36876" anchor="ctr"/>
                </a:tc>
                <a:extLst>
                  <a:ext uri="{0D108BD9-81ED-4DB2-BD59-A6C34878D82A}">
                    <a16:rowId xmlns:a16="http://schemas.microsoft.com/office/drawing/2014/main" val="2152826178"/>
                  </a:ext>
                </a:extLst>
              </a:tr>
              <a:tr h="737515">
                <a:tc>
                  <a:txBody>
                    <a:bodyPr/>
                    <a:lstStyle/>
                    <a:p>
                      <a:r>
                        <a:rPr lang="en-US" sz="1500"/>
                        <a:t>Model degradation due to outdated data or changing equipment behavior</a:t>
                      </a:r>
                    </a:p>
                  </a:txBody>
                  <a:tcPr marL="73751" marR="73751" marT="36876" marB="36876" anchor="ctr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Continuously retrain AI models using updated sensor and operational data to reflect current equipment state.</a:t>
                      </a:r>
                    </a:p>
                  </a:txBody>
                  <a:tcPr marL="73751" marR="73751" marT="36876" marB="36876" anchor="ctr"/>
                </a:tc>
                <a:extLst>
                  <a:ext uri="{0D108BD9-81ED-4DB2-BD59-A6C34878D82A}">
                    <a16:rowId xmlns:a16="http://schemas.microsoft.com/office/drawing/2014/main" val="74779259"/>
                  </a:ext>
                </a:extLst>
              </a:tr>
              <a:tr h="737515">
                <a:tc>
                  <a:txBody>
                    <a:bodyPr/>
                    <a:lstStyle/>
                    <a:p>
                      <a:r>
                        <a:rPr lang="en-US" sz="1500" dirty="0"/>
                        <a:t>Poor data quality (missing, noisy, or erroneous sensor readings)</a:t>
                      </a:r>
                    </a:p>
                  </a:txBody>
                  <a:tcPr marL="73751" marR="73751" marT="36876" marB="36876" anchor="ctr"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Implement robust data preprocessing techniques including cleaning, normalization, and feature engineering.</a:t>
                      </a:r>
                    </a:p>
                  </a:txBody>
                  <a:tcPr marL="73751" marR="73751" marT="36876" marB="36876" anchor="ctr"/>
                </a:tc>
                <a:extLst>
                  <a:ext uri="{0D108BD9-81ED-4DB2-BD59-A6C34878D82A}">
                    <a16:rowId xmlns:a16="http://schemas.microsoft.com/office/drawing/2014/main" val="3613782228"/>
                  </a:ext>
                </a:extLst>
              </a:tr>
              <a:tr h="516260">
                <a:tc>
                  <a:txBody>
                    <a:bodyPr/>
                    <a:lstStyle/>
                    <a:p>
                      <a:r>
                        <a:rPr lang="en-US" sz="1500" dirty="0"/>
                        <a:t>Overfitting during training phase</a:t>
                      </a:r>
                    </a:p>
                  </a:txBody>
                  <a:tcPr marL="73751" marR="73751" marT="36876" marB="36876" anchor="ctr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Use validation techniques ( cross-validation) and test models on unseen data to ensure reliability.</a:t>
                      </a:r>
                    </a:p>
                  </a:txBody>
                  <a:tcPr marL="73751" marR="73751" marT="36876" marB="36876" anchor="ctr"/>
                </a:tc>
                <a:extLst>
                  <a:ext uri="{0D108BD9-81ED-4DB2-BD59-A6C34878D82A}">
                    <a16:rowId xmlns:a16="http://schemas.microsoft.com/office/drawing/2014/main" val="2236085195"/>
                  </a:ext>
                </a:extLst>
              </a:tr>
              <a:tr h="516260">
                <a:tc>
                  <a:txBody>
                    <a:bodyPr/>
                    <a:lstStyle/>
                    <a:p>
                      <a:r>
                        <a:rPr lang="en-US" sz="1500" dirty="0"/>
                        <a:t>Difficulty in integrating updated models with existing legacy systems</a:t>
                      </a:r>
                    </a:p>
                  </a:txBody>
                  <a:tcPr marL="73751" marR="73751" marT="36876" marB="36876" anchor="ctr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Develop modular architectures and pilot deployments before full-scale integration.</a:t>
                      </a:r>
                    </a:p>
                  </a:txBody>
                  <a:tcPr marL="73751" marR="73751" marT="36876" marB="36876" anchor="ctr"/>
                </a:tc>
                <a:extLst>
                  <a:ext uri="{0D108BD9-81ED-4DB2-BD59-A6C34878D82A}">
                    <a16:rowId xmlns:a16="http://schemas.microsoft.com/office/drawing/2014/main" val="2764945150"/>
                  </a:ext>
                </a:extLst>
              </a:tr>
              <a:tr h="516260">
                <a:tc>
                  <a:txBody>
                    <a:bodyPr/>
                    <a:lstStyle/>
                    <a:p>
                      <a:r>
                        <a:rPr lang="en-US" sz="1500" dirty="0"/>
                        <a:t>Model (</a:t>
                      </a:r>
                      <a:r>
                        <a:rPr lang="en-US" sz="1500" dirty="0" err="1"/>
                        <a:t>balck</a:t>
                      </a:r>
                      <a:r>
                        <a:rPr lang="en-US" sz="1500" dirty="0"/>
                        <a:t> box)  the users don’t know why the ai do it</a:t>
                      </a:r>
                    </a:p>
                  </a:txBody>
                  <a:tcPr marL="73751" marR="73751" marT="36876" marB="36876" anchor="ctr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Apply explainability ai </a:t>
                      </a:r>
                    </a:p>
                  </a:txBody>
                  <a:tcPr marL="73751" marR="73751" marT="36876" marB="36876" anchor="ctr"/>
                </a:tc>
                <a:extLst>
                  <a:ext uri="{0D108BD9-81ED-4DB2-BD59-A6C34878D82A}">
                    <a16:rowId xmlns:a16="http://schemas.microsoft.com/office/drawing/2014/main" val="380426316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Changing operational conditions ( environment or maintenance policy shifts)</a:t>
                      </a:r>
                    </a:p>
                    <a:p>
                      <a:endParaRPr lang="en-US" sz="1500" dirty="0"/>
                    </a:p>
                  </a:txBody>
                  <a:tcPr marL="73751" marR="73751" marT="36876" marB="36876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Set up continuous feedback loops and schedule regular model evaluation and update cycles.</a:t>
                      </a:r>
                    </a:p>
                    <a:p>
                      <a:endParaRPr lang="en-US" sz="1500" dirty="0"/>
                    </a:p>
                  </a:txBody>
                  <a:tcPr marL="73751" marR="73751" marT="36876" marB="36876" anchor="ctr"/>
                </a:tc>
                <a:extLst>
                  <a:ext uri="{0D108BD9-81ED-4DB2-BD59-A6C34878D82A}">
                    <a16:rowId xmlns:a16="http://schemas.microsoft.com/office/drawing/2014/main" val="2408402168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2D2DB0-5D38-088D-D47A-15A72B71F0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CB189-6CDD-4BF5-AAD2-95E521E21253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78331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C1A46-50E4-808C-9B17-2AC0C82A3FB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Thanks !!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EC1DB7-27DA-C1AA-AED4-9D97AD608BC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316363-65E4-E1F5-0649-2F7CC1EEE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CB189-6CDD-4BF5-AAD2-95E521E21253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8975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DB2F1A-85CD-81B0-82A3-62F0EBAE10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Model Security vs System Security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E06C8B-9FFA-E37C-AEEF-BAA1DD9CE6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Model security focused on protecting the AI model itself </a:t>
            </a:r>
          </a:p>
          <a:p>
            <a:pPr marL="0" indent="0">
              <a:buNone/>
            </a:pPr>
            <a:r>
              <a:rPr lang="en-US"/>
              <a:t>Threats : </a:t>
            </a:r>
          </a:p>
          <a:p>
            <a:pPr marL="0" indent="0">
              <a:buNone/>
            </a:pPr>
            <a:r>
              <a:rPr lang="en-US"/>
              <a:t>Data poisoning during training</a:t>
            </a:r>
          </a:p>
          <a:p>
            <a:pPr marL="0" indent="0">
              <a:buNone/>
            </a:pPr>
            <a:r>
              <a:rPr lang="en-US"/>
              <a:t>Adversarial examples during inference</a:t>
            </a:r>
          </a:p>
          <a:p>
            <a:pPr marL="0" indent="0">
              <a:buNone/>
            </a:pPr>
            <a:r>
              <a:rPr lang="en-US"/>
              <a:t>Model theft(exp: reverse engineering )</a:t>
            </a:r>
          </a:p>
          <a:p>
            <a:r>
              <a:rPr lang="en-US"/>
              <a:t>Mitigations:</a:t>
            </a:r>
          </a:p>
          <a:p>
            <a:pPr marL="0" indent="0">
              <a:buNone/>
            </a:pPr>
            <a:r>
              <a:rPr lang="en-US"/>
              <a:t>Train on verified , clean dataset </a:t>
            </a:r>
          </a:p>
          <a:p>
            <a:pPr marL="0" indent="0">
              <a:buNone/>
            </a:pPr>
            <a:r>
              <a:rPr lang="en-US"/>
              <a:t>Apply adversarial training and robustness testing </a:t>
            </a:r>
          </a:p>
          <a:p>
            <a:pPr marL="0" indent="0">
              <a:buNone/>
            </a:pPr>
            <a:r>
              <a:rPr lang="en-US"/>
              <a:t>Use watermarking or model encryption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358637-FF5C-C3BB-BF50-FB8CF2D35B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CB189-6CDD-4BF5-AAD2-95E521E2125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70987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D9E28D-F27D-C277-CA41-46DEF1D473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822446"/>
            <a:ext cx="10767646" cy="5168779"/>
          </a:xfrm>
        </p:spPr>
        <p:txBody>
          <a:bodyPr>
            <a:normAutofit/>
          </a:bodyPr>
          <a:lstStyle/>
          <a:p>
            <a:r>
              <a:rPr lang="en-US" dirty="0"/>
              <a:t>System Security: Focused on the full AI infrastructure and operations</a:t>
            </a:r>
          </a:p>
          <a:p>
            <a:r>
              <a:rPr lang="en-US" dirty="0"/>
              <a:t>Threats </a:t>
            </a:r>
          </a:p>
          <a:p>
            <a:pPr marL="0" indent="0">
              <a:buNone/>
            </a:pPr>
            <a:r>
              <a:rPr lang="en-US" dirty="0"/>
              <a:t>API misuse or injection attacks</a:t>
            </a:r>
          </a:p>
          <a:p>
            <a:pPr marL="0" indent="0">
              <a:buNone/>
            </a:pPr>
            <a:r>
              <a:rPr lang="en-US" dirty="0"/>
              <a:t>Unauthorized user access (internal or external)</a:t>
            </a:r>
          </a:p>
          <a:p>
            <a:pPr marL="0" indent="0">
              <a:buNone/>
            </a:pPr>
            <a:r>
              <a:rPr lang="en-US" dirty="0"/>
              <a:t>Model drift in production</a:t>
            </a:r>
          </a:p>
          <a:p>
            <a:r>
              <a:rPr lang="en-US" dirty="0"/>
              <a:t>Mitigations:</a:t>
            </a:r>
          </a:p>
          <a:p>
            <a:pPr marL="0" indent="0">
              <a:buNone/>
            </a:pPr>
            <a:r>
              <a:rPr lang="en-US" dirty="0"/>
              <a:t>Secure connections (VPNs, TLS, RBAC, MFA)</a:t>
            </a:r>
          </a:p>
          <a:p>
            <a:pPr marL="0" indent="0">
              <a:buNone/>
            </a:pPr>
            <a:r>
              <a:rPr lang="en-US" dirty="0"/>
              <a:t>Logging, monitoring, and alerting systems</a:t>
            </a:r>
          </a:p>
          <a:p>
            <a:pPr marL="0" indent="0">
              <a:buNone/>
            </a:pPr>
            <a:r>
              <a:rPr lang="en-US" dirty="0"/>
              <a:t>Version control &amp; rollback mechanisms</a:t>
            </a:r>
          </a:p>
          <a:p>
            <a:pPr marL="0" indent="0">
              <a:buNone/>
            </a:pPr>
            <a:r>
              <a:rPr lang="en-US" dirty="0"/>
              <a:t>Input/output validation on APIs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512BC3-32B7-4AD2-97FD-23CE6482F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CB189-6CDD-4BF5-AAD2-95E521E21253}" type="slidenum">
              <a:rPr lang="en-US" smtClean="0"/>
              <a:t>8</a:t>
            </a:fld>
            <a:endParaRPr lang="en-US"/>
          </a:p>
        </p:txBody>
      </p:sp>
      <p:pic>
        <p:nvPicPr>
          <p:cNvPr id="4100" name="Picture 4" descr="Make 03 00004 g001">
            <a:extLst>
              <a:ext uri="{FF2B5EF4-FFF2-40B4-BE49-F238E27FC236}">
                <a16:creationId xmlns:a16="http://schemas.microsoft.com/office/drawing/2014/main" id="{7F2B4C88-49D1-05CC-1B70-0DEEDF7DCB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3079" y="3610585"/>
            <a:ext cx="4690068" cy="2928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17326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A566E3-8A41-B05B-85A9-35B937CCC2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AEDA8C-F6AF-1E74-3ECE-9A58DEF63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CB189-6CDD-4BF5-AAD2-95E521E21253}" type="slidenum">
              <a:rPr lang="en-US" smtClean="0"/>
              <a:t>9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A43FA8D-1195-83EB-CB04-661E3ABBF256}"/>
              </a:ext>
            </a:extLst>
          </p:cNvPr>
          <p:cNvSpPr txBox="1"/>
          <p:nvPr/>
        </p:nvSpPr>
        <p:spPr>
          <a:xfrm>
            <a:off x="4685449" y="4209768"/>
            <a:ext cx="371413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/>
              <a:t>What is AI life cycle? </a:t>
            </a:r>
          </a:p>
          <a:p>
            <a:r>
              <a:rPr lang="en-US"/>
              <a:t>      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41A435-DB96-BAA4-1534-F6B657926493}"/>
              </a:ext>
            </a:extLst>
          </p:cNvPr>
          <p:cNvSpPr txBox="1"/>
          <p:nvPr/>
        </p:nvSpPr>
        <p:spPr>
          <a:xfrm>
            <a:off x="5628708" y="5291871"/>
            <a:ext cx="17307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>
                <a:solidFill>
                  <a:srgbClr val="00B0F0"/>
                </a:solidFill>
              </a:rPr>
              <a:t>Let’s explore…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B2C4B5B-0B7C-70D7-5580-E29591519D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8802" y="497917"/>
            <a:ext cx="3814396" cy="3388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1578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578</TotalTime>
  <Words>3634</Words>
  <Application>Microsoft Office PowerPoint</Application>
  <PresentationFormat>Widescreen</PresentationFormat>
  <Paragraphs>681</Paragraphs>
  <Slides>66</Slides>
  <Notes>63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73" baseType="lpstr">
      <vt:lpstr>Arial</vt:lpstr>
      <vt:lpstr>Calibri</vt:lpstr>
      <vt:lpstr>Calibri Light</vt:lpstr>
      <vt:lpstr>Consolas</vt:lpstr>
      <vt:lpstr>Noto Sans</vt:lpstr>
      <vt:lpstr>Wingdings</vt:lpstr>
      <vt:lpstr>Office Theme</vt:lpstr>
      <vt:lpstr>AI Security Aspects Across the AI Lifecycle </vt:lpstr>
      <vt:lpstr>Presentation Plan</vt:lpstr>
      <vt:lpstr>PowerPoint Presentation</vt:lpstr>
      <vt:lpstr>What is AI?</vt:lpstr>
      <vt:lpstr>What is an AI System?</vt:lpstr>
      <vt:lpstr>PowerPoint Presentation</vt:lpstr>
      <vt:lpstr>Model Security vs System Security </vt:lpstr>
      <vt:lpstr>PowerPoint Presentation</vt:lpstr>
      <vt:lpstr>PowerPoint Presentation</vt:lpstr>
      <vt:lpstr>PowerPoint Presentation</vt:lpstr>
      <vt:lpstr>Why Do We Need a Development Lifecycle?</vt:lpstr>
      <vt:lpstr>Key players in AI life cycle</vt:lpstr>
      <vt:lpstr>PowerPoint Presentation</vt:lpstr>
      <vt:lpstr>PowerPoint Presentation</vt:lpstr>
      <vt:lpstr>Phase 1: Planning &amp; Requirements</vt:lpstr>
      <vt:lpstr>PowerPoint Presentation</vt:lpstr>
      <vt:lpstr>Deployment environment </vt:lpstr>
      <vt:lpstr>Risks &amp; mitigations</vt:lpstr>
      <vt:lpstr>Degree of Autonomy</vt:lpstr>
      <vt:lpstr>Risks &amp; mitigations</vt:lpstr>
      <vt:lpstr>Output Type</vt:lpstr>
      <vt:lpstr>Risks &amp; mitigations</vt:lpstr>
      <vt:lpstr>User Access</vt:lpstr>
      <vt:lpstr>AI-powered Role-Based Access Control (RBAC)</vt:lpstr>
      <vt:lpstr>Consequences of Neglecting Security in the Planning Phase</vt:lpstr>
      <vt:lpstr>Phase 2 : Data Collection &amp; Preparation </vt:lpstr>
      <vt:lpstr>PowerPoint Presentation</vt:lpstr>
      <vt:lpstr>PowerPoint Presentation</vt:lpstr>
      <vt:lpstr>Why we should secure this phase ?</vt:lpstr>
      <vt:lpstr>Types of Data </vt:lpstr>
      <vt:lpstr> Risk &amp; Mitigation</vt:lpstr>
      <vt:lpstr>Training Data origins </vt:lpstr>
      <vt:lpstr>Inference data Origins </vt:lpstr>
      <vt:lpstr>Risk &amp; Mitigation for Processing phase </vt:lpstr>
      <vt:lpstr>Phase 3:Model Design &amp; Architecture</vt:lpstr>
      <vt:lpstr>PowerPoint Presentation</vt:lpstr>
      <vt:lpstr>Privacy-Preserving Architecture</vt:lpstr>
      <vt:lpstr>Secure Model Topology</vt:lpstr>
      <vt:lpstr>Foundation Model Security</vt:lpstr>
      <vt:lpstr>Supply Chain Poisoning Threats</vt:lpstr>
      <vt:lpstr>Learning Strategies</vt:lpstr>
      <vt:lpstr>Secure Training Environment</vt:lpstr>
      <vt:lpstr>Hardware &amp; Data Security</vt:lpstr>
      <vt:lpstr>Risks &amp;Mitigations </vt:lpstr>
      <vt:lpstr>Phase 4 : Training &amp; development </vt:lpstr>
      <vt:lpstr>PowerPoint Presentation</vt:lpstr>
      <vt:lpstr>Training Data Origins</vt:lpstr>
      <vt:lpstr>Model Origins</vt:lpstr>
      <vt:lpstr>Learning Strategies</vt:lpstr>
      <vt:lpstr>Risks &amp;Mitigations</vt:lpstr>
      <vt:lpstr>Phase 5 : Testing &amp; Validation </vt:lpstr>
      <vt:lpstr>Risks &amp; Mitigations</vt:lpstr>
      <vt:lpstr>Phase 6 : Deployment </vt:lpstr>
      <vt:lpstr>Risk from Model packaging </vt:lpstr>
      <vt:lpstr>How Docker Works???</vt:lpstr>
      <vt:lpstr>Risks &amp;Mitigation </vt:lpstr>
      <vt:lpstr>Kubernetes </vt:lpstr>
      <vt:lpstr>How Kubernetes works?</vt:lpstr>
      <vt:lpstr>PowerPoint Presentation</vt:lpstr>
      <vt:lpstr>Risks &amp; Mitigations</vt:lpstr>
      <vt:lpstr>Phase 7 : Monitoring</vt:lpstr>
      <vt:lpstr>Monitoring using Prometheus &amp; Grafana</vt:lpstr>
      <vt:lpstr>Grafana</vt:lpstr>
      <vt:lpstr>Phase 8 :Maintenance &amp; Update </vt:lpstr>
      <vt:lpstr>Risks &amp; Mitigations</vt:lpstr>
      <vt:lpstr>Thanks !!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Reem AL-ZOUHBY</dc:creator>
  <cp:lastModifiedBy>Reem AL-ZOUHBY</cp:lastModifiedBy>
  <cp:revision>4</cp:revision>
  <dcterms:created xsi:type="dcterms:W3CDTF">2025-07-25T09:34:43Z</dcterms:created>
  <dcterms:modified xsi:type="dcterms:W3CDTF">2025-09-15T18:06:38Z</dcterms:modified>
</cp:coreProperties>
</file>